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6.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7.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8.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9.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10.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1.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 id="2147483654" r:id="rId3"/>
    <p:sldMasterId id="2147483657" r:id="rId4"/>
    <p:sldMasterId id="2147483660" r:id="rId5"/>
    <p:sldMasterId id="2147483663" r:id="rId6"/>
    <p:sldMasterId id="2147483666" r:id="rId7"/>
    <p:sldMasterId id="2147483669" r:id="rId8"/>
    <p:sldMasterId id="2147483672" r:id="rId9"/>
    <p:sldMasterId id="2147483675" r:id="rId10"/>
    <p:sldMasterId id="2147483681" r:id="rId11"/>
    <p:sldMasterId id="2147483690" r:id="rId12"/>
  </p:sldMasterIdLst>
  <p:notesMasterIdLst>
    <p:notesMasterId r:id="rId40"/>
  </p:notesMasterIdLst>
  <p:sldIdLst>
    <p:sldId id="257" r:id="rId13"/>
    <p:sldId id="258" r:id="rId14"/>
    <p:sldId id="260" r:id="rId15"/>
    <p:sldId id="261" r:id="rId16"/>
    <p:sldId id="262" r:id="rId17"/>
    <p:sldId id="263" r:id="rId18"/>
    <p:sldId id="264" r:id="rId19"/>
    <p:sldId id="265" r:id="rId20"/>
    <p:sldId id="268" r:id="rId21"/>
    <p:sldId id="269" r:id="rId22"/>
    <p:sldId id="270" r:id="rId23"/>
    <p:sldId id="267" r:id="rId24"/>
    <p:sldId id="271" r:id="rId25"/>
    <p:sldId id="273" r:id="rId26"/>
    <p:sldId id="274" r:id="rId27"/>
    <p:sldId id="276" r:id="rId28"/>
    <p:sldId id="275" r:id="rId29"/>
    <p:sldId id="277" r:id="rId30"/>
    <p:sldId id="278" r:id="rId31"/>
    <p:sldId id="279" r:id="rId32"/>
    <p:sldId id="280" r:id="rId33"/>
    <p:sldId id="281" r:id="rId34"/>
    <p:sldId id="282" r:id="rId35"/>
    <p:sldId id="283" r:id="rId36"/>
    <p:sldId id="284" r:id="rId37"/>
    <p:sldId id="285" r:id="rId38"/>
    <p:sldId id="28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81"/>
    <p:restoredTop sz="77492"/>
  </p:normalViewPr>
  <p:slideViewPr>
    <p:cSldViewPr snapToGrid="0" snapToObjects="1">
      <p:cViewPr varScale="1">
        <p:scale>
          <a:sx n="87" d="100"/>
          <a:sy n="87" d="100"/>
        </p:scale>
        <p:origin x="680" y="192"/>
      </p:cViewPr>
      <p:guideLst/>
    </p:cSldViewPr>
  </p:slideViewPr>
  <p:outlineViewPr>
    <p:cViewPr>
      <p:scale>
        <a:sx n="33" d="100"/>
        <a:sy n="33" d="100"/>
      </p:scale>
      <p:origin x="0" y="-2320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svg"/><Relationship Id="rId1"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3BAC24-2480-4E02-BE6E-E6A90823ECB0}"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ECA5C3CF-ABA3-452B-9670-9698B40851CD}">
      <dgm:prSet/>
      <dgm:spPr/>
      <dgm:t>
        <a:bodyPr/>
        <a:lstStyle/>
        <a:p>
          <a:r>
            <a:rPr lang="en-US" dirty="0"/>
            <a:t>Image annotation has been an ongoing research topic</a:t>
          </a:r>
        </a:p>
      </dgm:t>
    </dgm:pt>
    <dgm:pt modelId="{561DAFEC-5790-4F88-B4C2-DC53D62AEFE2}" type="parTrans" cxnId="{C2663E3D-C216-41B6-8E36-81E575B6D11C}">
      <dgm:prSet/>
      <dgm:spPr/>
      <dgm:t>
        <a:bodyPr/>
        <a:lstStyle/>
        <a:p>
          <a:endParaRPr lang="en-US"/>
        </a:p>
      </dgm:t>
    </dgm:pt>
    <dgm:pt modelId="{E4677C8E-C88A-4890-A933-9BD29F22A4D7}" type="sibTrans" cxnId="{C2663E3D-C216-41B6-8E36-81E575B6D11C}">
      <dgm:prSet/>
      <dgm:spPr/>
      <dgm:t>
        <a:bodyPr/>
        <a:lstStyle/>
        <a:p>
          <a:endParaRPr lang="en-US"/>
        </a:p>
      </dgm:t>
    </dgm:pt>
    <dgm:pt modelId="{57FB9337-1B3C-4843-851C-1282A6A2CE61}">
      <dgm:prSet/>
      <dgm:spPr/>
      <dgm:t>
        <a:bodyPr/>
        <a:lstStyle/>
        <a:p>
          <a:r>
            <a:rPr lang="en-US" dirty="0"/>
            <a:t>Direct Assessment (DA) is a methodology for crowd-sourcing human assessments of translation quality</a:t>
          </a:r>
        </a:p>
      </dgm:t>
    </dgm:pt>
    <dgm:pt modelId="{324E8720-6A67-4F52-A7D8-22F34239C969}" type="parTrans" cxnId="{C2B953B8-B0B2-4A2B-9AD2-DCE24D32DB10}">
      <dgm:prSet/>
      <dgm:spPr/>
      <dgm:t>
        <a:bodyPr/>
        <a:lstStyle/>
        <a:p>
          <a:endParaRPr lang="en-US"/>
        </a:p>
      </dgm:t>
    </dgm:pt>
    <dgm:pt modelId="{DA0449A2-EB45-472D-B55D-95143F7D6A60}" type="sibTrans" cxnId="{C2B953B8-B0B2-4A2B-9AD2-DCE24D32DB10}">
      <dgm:prSet/>
      <dgm:spPr/>
      <dgm:t>
        <a:bodyPr/>
        <a:lstStyle/>
        <a:p>
          <a:endParaRPr lang="en-US"/>
        </a:p>
      </dgm:t>
    </dgm:pt>
    <dgm:pt modelId="{CF66C1ED-1A48-4742-93AE-18A6763AC8AB}">
      <dgm:prSet/>
      <dgm:spPr/>
      <dgm:t>
        <a:bodyPr/>
        <a:lstStyle/>
        <a:p>
          <a:r>
            <a:rPr lang="en-US" dirty="0"/>
            <a:t>We developed a new assessment strategy based on DA to quality control on crowd-sourcing image annotation.</a:t>
          </a:r>
        </a:p>
      </dgm:t>
    </dgm:pt>
    <dgm:pt modelId="{7574AB52-D4B5-444A-B0B9-A30A8689BD69}" type="parTrans" cxnId="{066D443E-2D1F-4F78-83D1-F595A2A78350}">
      <dgm:prSet/>
      <dgm:spPr/>
      <dgm:t>
        <a:bodyPr/>
        <a:lstStyle/>
        <a:p>
          <a:endParaRPr lang="en-US"/>
        </a:p>
      </dgm:t>
    </dgm:pt>
    <dgm:pt modelId="{B219B545-130F-45CC-8109-F007BC1E4B06}" type="sibTrans" cxnId="{066D443E-2D1F-4F78-83D1-F595A2A78350}">
      <dgm:prSet/>
      <dgm:spPr/>
      <dgm:t>
        <a:bodyPr/>
        <a:lstStyle/>
        <a:p>
          <a:endParaRPr lang="en-US"/>
        </a:p>
      </dgm:t>
    </dgm:pt>
    <dgm:pt modelId="{11FE24C6-C3CD-4565-BD9B-94D7A35EC76B}" type="pres">
      <dgm:prSet presAssocID="{2A3BAC24-2480-4E02-BE6E-E6A90823ECB0}" presName="root" presStyleCnt="0">
        <dgm:presLayoutVars>
          <dgm:dir/>
          <dgm:resizeHandles val="exact"/>
        </dgm:presLayoutVars>
      </dgm:prSet>
      <dgm:spPr/>
    </dgm:pt>
    <dgm:pt modelId="{6D2F96C3-EC86-4B2E-9923-CFD3CD8A6ABA}" type="pres">
      <dgm:prSet presAssocID="{ECA5C3CF-ABA3-452B-9670-9698B40851CD}" presName="compNode" presStyleCnt="0"/>
      <dgm:spPr/>
    </dgm:pt>
    <dgm:pt modelId="{4A24B219-EA09-48FF-ABD1-805632F47A94}" type="pres">
      <dgm:prSet presAssocID="{ECA5C3CF-ABA3-452B-9670-9698B40851CD}" presName="bgRect" presStyleLbl="bgShp" presStyleIdx="0" presStyleCnt="3"/>
      <dgm:spPr/>
    </dgm:pt>
    <dgm:pt modelId="{E1726288-3549-4ED5-B5D3-D088CF3B52D6}" type="pres">
      <dgm:prSet presAssocID="{ECA5C3CF-ABA3-452B-9670-9698B40851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C2041F80-8344-441F-A6FC-826E489F20F4}" type="pres">
      <dgm:prSet presAssocID="{ECA5C3CF-ABA3-452B-9670-9698B40851CD}" presName="spaceRect" presStyleCnt="0"/>
      <dgm:spPr/>
    </dgm:pt>
    <dgm:pt modelId="{711F78D3-FFC4-4CCB-87A9-255591676F05}" type="pres">
      <dgm:prSet presAssocID="{ECA5C3CF-ABA3-452B-9670-9698B40851CD}" presName="parTx" presStyleLbl="revTx" presStyleIdx="0" presStyleCnt="3">
        <dgm:presLayoutVars>
          <dgm:chMax val="0"/>
          <dgm:chPref val="0"/>
        </dgm:presLayoutVars>
      </dgm:prSet>
      <dgm:spPr/>
    </dgm:pt>
    <dgm:pt modelId="{58C67258-3508-499C-8484-99C73AF32385}" type="pres">
      <dgm:prSet presAssocID="{E4677C8E-C88A-4890-A933-9BD29F22A4D7}" presName="sibTrans" presStyleCnt="0"/>
      <dgm:spPr/>
    </dgm:pt>
    <dgm:pt modelId="{6E8EA67A-5A71-439B-8741-FAE0125AA9CE}" type="pres">
      <dgm:prSet presAssocID="{57FB9337-1B3C-4843-851C-1282A6A2CE61}" presName="compNode" presStyleCnt="0"/>
      <dgm:spPr/>
    </dgm:pt>
    <dgm:pt modelId="{AAE39853-CA83-4A31-AE18-AAFF4EA4ACBB}" type="pres">
      <dgm:prSet presAssocID="{57FB9337-1B3C-4843-851C-1282A6A2CE61}" presName="bgRect" presStyleLbl="bgShp" presStyleIdx="1" presStyleCnt="3"/>
      <dgm:spPr/>
    </dgm:pt>
    <dgm:pt modelId="{4921AFB0-E2FC-4BA8-AFE8-6D66DBBE9588}" type="pres">
      <dgm:prSet presAssocID="{57FB9337-1B3C-4843-851C-1282A6A2CE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BCB0B8AB-4487-4CB3-9CB0-2640DB4010B5}" type="pres">
      <dgm:prSet presAssocID="{57FB9337-1B3C-4843-851C-1282A6A2CE61}" presName="spaceRect" presStyleCnt="0"/>
      <dgm:spPr/>
    </dgm:pt>
    <dgm:pt modelId="{C27AEAA9-D10E-4E9D-9C35-A7DEEDF43E35}" type="pres">
      <dgm:prSet presAssocID="{57FB9337-1B3C-4843-851C-1282A6A2CE61}" presName="parTx" presStyleLbl="revTx" presStyleIdx="1" presStyleCnt="3">
        <dgm:presLayoutVars>
          <dgm:chMax val="0"/>
          <dgm:chPref val="0"/>
        </dgm:presLayoutVars>
      </dgm:prSet>
      <dgm:spPr/>
    </dgm:pt>
    <dgm:pt modelId="{3FE9A76F-1EA3-4067-90FE-B9C63DD2D328}" type="pres">
      <dgm:prSet presAssocID="{DA0449A2-EB45-472D-B55D-95143F7D6A60}" presName="sibTrans" presStyleCnt="0"/>
      <dgm:spPr/>
    </dgm:pt>
    <dgm:pt modelId="{288DA834-61E6-469A-AE4C-F765715DBC08}" type="pres">
      <dgm:prSet presAssocID="{CF66C1ED-1A48-4742-93AE-18A6763AC8AB}" presName="compNode" presStyleCnt="0"/>
      <dgm:spPr/>
    </dgm:pt>
    <dgm:pt modelId="{5B129A6D-219A-4D2C-B689-FA3741F9ED3A}" type="pres">
      <dgm:prSet presAssocID="{CF66C1ED-1A48-4742-93AE-18A6763AC8AB}" presName="bgRect" presStyleLbl="bgShp" presStyleIdx="2" presStyleCnt="3"/>
      <dgm:spPr/>
    </dgm:pt>
    <dgm:pt modelId="{DC904CBB-AB6D-48B0-8892-A2D1CC242120}" type="pres">
      <dgm:prSet presAssocID="{CF66C1ED-1A48-4742-93AE-18A6763AC8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4D3EC5D9-4D39-4BBA-8DE8-8C7E296D12F3}" type="pres">
      <dgm:prSet presAssocID="{CF66C1ED-1A48-4742-93AE-18A6763AC8AB}" presName="spaceRect" presStyleCnt="0"/>
      <dgm:spPr/>
    </dgm:pt>
    <dgm:pt modelId="{6413A33B-F397-47EF-A649-D341EEDFDC38}" type="pres">
      <dgm:prSet presAssocID="{CF66C1ED-1A48-4742-93AE-18A6763AC8AB}" presName="parTx" presStyleLbl="revTx" presStyleIdx="2" presStyleCnt="3">
        <dgm:presLayoutVars>
          <dgm:chMax val="0"/>
          <dgm:chPref val="0"/>
        </dgm:presLayoutVars>
      </dgm:prSet>
      <dgm:spPr/>
    </dgm:pt>
  </dgm:ptLst>
  <dgm:cxnLst>
    <dgm:cxn modelId="{29955030-85D0-480A-B2D6-1A7F40371621}" type="presOf" srcId="{2A3BAC24-2480-4E02-BE6E-E6A90823ECB0}" destId="{11FE24C6-C3CD-4565-BD9B-94D7A35EC76B}" srcOrd="0" destOrd="0" presId="urn:microsoft.com/office/officeart/2018/2/layout/IconVerticalSolidList"/>
    <dgm:cxn modelId="{C2663E3D-C216-41B6-8E36-81E575B6D11C}" srcId="{2A3BAC24-2480-4E02-BE6E-E6A90823ECB0}" destId="{ECA5C3CF-ABA3-452B-9670-9698B40851CD}" srcOrd="0" destOrd="0" parTransId="{561DAFEC-5790-4F88-B4C2-DC53D62AEFE2}" sibTransId="{E4677C8E-C88A-4890-A933-9BD29F22A4D7}"/>
    <dgm:cxn modelId="{066D443E-2D1F-4F78-83D1-F595A2A78350}" srcId="{2A3BAC24-2480-4E02-BE6E-E6A90823ECB0}" destId="{CF66C1ED-1A48-4742-93AE-18A6763AC8AB}" srcOrd="2" destOrd="0" parTransId="{7574AB52-D4B5-444A-B0B9-A30A8689BD69}" sibTransId="{B219B545-130F-45CC-8109-F007BC1E4B06}"/>
    <dgm:cxn modelId="{726F7D75-B2A4-4740-AE4F-EE811ACAE984}" type="presOf" srcId="{ECA5C3CF-ABA3-452B-9670-9698B40851CD}" destId="{711F78D3-FFC4-4CCB-87A9-255591676F05}" srcOrd="0" destOrd="0" presId="urn:microsoft.com/office/officeart/2018/2/layout/IconVerticalSolidList"/>
    <dgm:cxn modelId="{80C8758E-321F-43F5-B213-498726BCFF29}" type="presOf" srcId="{57FB9337-1B3C-4843-851C-1282A6A2CE61}" destId="{C27AEAA9-D10E-4E9D-9C35-A7DEEDF43E35}" srcOrd="0" destOrd="0" presId="urn:microsoft.com/office/officeart/2018/2/layout/IconVerticalSolidList"/>
    <dgm:cxn modelId="{C2B953B8-B0B2-4A2B-9AD2-DCE24D32DB10}" srcId="{2A3BAC24-2480-4E02-BE6E-E6A90823ECB0}" destId="{57FB9337-1B3C-4843-851C-1282A6A2CE61}" srcOrd="1" destOrd="0" parTransId="{324E8720-6A67-4F52-A7D8-22F34239C969}" sibTransId="{DA0449A2-EB45-472D-B55D-95143F7D6A60}"/>
    <dgm:cxn modelId="{3D7EF4FE-96DA-4A2F-BEEE-541EADC1C06F}" type="presOf" srcId="{CF66C1ED-1A48-4742-93AE-18A6763AC8AB}" destId="{6413A33B-F397-47EF-A649-D341EEDFDC38}" srcOrd="0" destOrd="0" presId="urn:microsoft.com/office/officeart/2018/2/layout/IconVerticalSolidList"/>
    <dgm:cxn modelId="{1DE778F3-0EE0-4EAA-8492-117828455BD3}" type="presParOf" srcId="{11FE24C6-C3CD-4565-BD9B-94D7A35EC76B}" destId="{6D2F96C3-EC86-4B2E-9923-CFD3CD8A6ABA}" srcOrd="0" destOrd="0" presId="urn:microsoft.com/office/officeart/2018/2/layout/IconVerticalSolidList"/>
    <dgm:cxn modelId="{13E35F59-1EE5-4DAC-9057-E7AA9C775F35}" type="presParOf" srcId="{6D2F96C3-EC86-4B2E-9923-CFD3CD8A6ABA}" destId="{4A24B219-EA09-48FF-ABD1-805632F47A94}" srcOrd="0" destOrd="0" presId="urn:microsoft.com/office/officeart/2018/2/layout/IconVerticalSolidList"/>
    <dgm:cxn modelId="{B9632D10-E4AD-4640-8AF0-3B2CC956058C}" type="presParOf" srcId="{6D2F96C3-EC86-4B2E-9923-CFD3CD8A6ABA}" destId="{E1726288-3549-4ED5-B5D3-D088CF3B52D6}" srcOrd="1" destOrd="0" presId="urn:microsoft.com/office/officeart/2018/2/layout/IconVerticalSolidList"/>
    <dgm:cxn modelId="{80314BFB-966A-4DB5-9954-4F24948E3B08}" type="presParOf" srcId="{6D2F96C3-EC86-4B2E-9923-CFD3CD8A6ABA}" destId="{C2041F80-8344-441F-A6FC-826E489F20F4}" srcOrd="2" destOrd="0" presId="urn:microsoft.com/office/officeart/2018/2/layout/IconVerticalSolidList"/>
    <dgm:cxn modelId="{787E55D5-8E0E-4828-8459-8AE1DF00AD36}" type="presParOf" srcId="{6D2F96C3-EC86-4B2E-9923-CFD3CD8A6ABA}" destId="{711F78D3-FFC4-4CCB-87A9-255591676F05}" srcOrd="3" destOrd="0" presId="urn:microsoft.com/office/officeart/2018/2/layout/IconVerticalSolidList"/>
    <dgm:cxn modelId="{55356740-3F10-4AF2-8204-63D9B39B1C47}" type="presParOf" srcId="{11FE24C6-C3CD-4565-BD9B-94D7A35EC76B}" destId="{58C67258-3508-499C-8484-99C73AF32385}" srcOrd="1" destOrd="0" presId="urn:microsoft.com/office/officeart/2018/2/layout/IconVerticalSolidList"/>
    <dgm:cxn modelId="{E3C487C1-EC67-4D52-8851-BF621D19EFE8}" type="presParOf" srcId="{11FE24C6-C3CD-4565-BD9B-94D7A35EC76B}" destId="{6E8EA67A-5A71-439B-8741-FAE0125AA9CE}" srcOrd="2" destOrd="0" presId="urn:microsoft.com/office/officeart/2018/2/layout/IconVerticalSolidList"/>
    <dgm:cxn modelId="{3626A086-4DEB-4EF5-BFE3-7E5A33342F5F}" type="presParOf" srcId="{6E8EA67A-5A71-439B-8741-FAE0125AA9CE}" destId="{AAE39853-CA83-4A31-AE18-AAFF4EA4ACBB}" srcOrd="0" destOrd="0" presId="urn:microsoft.com/office/officeart/2018/2/layout/IconVerticalSolidList"/>
    <dgm:cxn modelId="{CCECB86B-AA1B-4316-BE8C-47C2ED274659}" type="presParOf" srcId="{6E8EA67A-5A71-439B-8741-FAE0125AA9CE}" destId="{4921AFB0-E2FC-4BA8-AFE8-6D66DBBE9588}" srcOrd="1" destOrd="0" presId="urn:microsoft.com/office/officeart/2018/2/layout/IconVerticalSolidList"/>
    <dgm:cxn modelId="{14ECE185-42BE-419C-BC0B-DC011EB9BE7D}" type="presParOf" srcId="{6E8EA67A-5A71-439B-8741-FAE0125AA9CE}" destId="{BCB0B8AB-4487-4CB3-9CB0-2640DB4010B5}" srcOrd="2" destOrd="0" presId="urn:microsoft.com/office/officeart/2018/2/layout/IconVerticalSolidList"/>
    <dgm:cxn modelId="{C26E7451-9EE5-472C-BD38-6B0F67A352BB}" type="presParOf" srcId="{6E8EA67A-5A71-439B-8741-FAE0125AA9CE}" destId="{C27AEAA9-D10E-4E9D-9C35-A7DEEDF43E35}" srcOrd="3" destOrd="0" presId="urn:microsoft.com/office/officeart/2018/2/layout/IconVerticalSolidList"/>
    <dgm:cxn modelId="{37381759-C1A9-4857-A96E-9D2CF511BED5}" type="presParOf" srcId="{11FE24C6-C3CD-4565-BD9B-94D7A35EC76B}" destId="{3FE9A76F-1EA3-4067-90FE-B9C63DD2D328}" srcOrd="3" destOrd="0" presId="urn:microsoft.com/office/officeart/2018/2/layout/IconVerticalSolidList"/>
    <dgm:cxn modelId="{4787141B-FE3B-4275-BBAC-AF5328E4E629}" type="presParOf" srcId="{11FE24C6-C3CD-4565-BD9B-94D7A35EC76B}" destId="{288DA834-61E6-469A-AE4C-F765715DBC08}" srcOrd="4" destOrd="0" presId="urn:microsoft.com/office/officeart/2018/2/layout/IconVerticalSolidList"/>
    <dgm:cxn modelId="{489735C1-471C-40AE-99EA-93E0E4A1686A}" type="presParOf" srcId="{288DA834-61E6-469A-AE4C-F765715DBC08}" destId="{5B129A6D-219A-4D2C-B689-FA3741F9ED3A}" srcOrd="0" destOrd="0" presId="urn:microsoft.com/office/officeart/2018/2/layout/IconVerticalSolidList"/>
    <dgm:cxn modelId="{41D84218-10D5-4AB9-A367-1614DB3E25F2}" type="presParOf" srcId="{288DA834-61E6-469A-AE4C-F765715DBC08}" destId="{DC904CBB-AB6D-48B0-8892-A2D1CC242120}" srcOrd="1" destOrd="0" presId="urn:microsoft.com/office/officeart/2018/2/layout/IconVerticalSolidList"/>
    <dgm:cxn modelId="{35682317-3E15-484F-9E27-787600DC3C87}" type="presParOf" srcId="{288DA834-61E6-469A-AE4C-F765715DBC08}" destId="{4D3EC5D9-4D39-4BBA-8DE8-8C7E296D12F3}" srcOrd="2" destOrd="0" presId="urn:microsoft.com/office/officeart/2018/2/layout/IconVerticalSolidList"/>
    <dgm:cxn modelId="{C8165AAD-5C21-46ED-B438-307F4478215C}" type="presParOf" srcId="{288DA834-61E6-469A-AE4C-F765715DBC08}" destId="{6413A33B-F397-47EF-A649-D341EEDFDC3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B33CB4-4E23-4692-946F-9451DC28683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9980083-51B8-4413-9359-7066915737BD}">
      <dgm:prSet/>
      <dgm:spPr/>
      <dgm:t>
        <a:bodyPr/>
        <a:lstStyle/>
        <a:p>
          <a:r>
            <a:rPr lang="en-US" dirty="0"/>
            <a:t>Manual annotation - Process of utilizing human computation to annotate images. </a:t>
          </a:r>
        </a:p>
      </dgm:t>
    </dgm:pt>
    <dgm:pt modelId="{FA16761A-AD7A-44C2-9C64-1B1C084E10A5}" type="parTrans" cxnId="{A293AB55-3B35-4617-9522-E30CBF511043}">
      <dgm:prSet/>
      <dgm:spPr/>
      <dgm:t>
        <a:bodyPr/>
        <a:lstStyle/>
        <a:p>
          <a:endParaRPr lang="en-US"/>
        </a:p>
      </dgm:t>
    </dgm:pt>
    <dgm:pt modelId="{4C699361-920D-4323-97CD-329950AC0615}" type="sibTrans" cxnId="{A293AB55-3B35-4617-9522-E30CBF511043}">
      <dgm:prSet/>
      <dgm:spPr/>
      <dgm:t>
        <a:bodyPr/>
        <a:lstStyle/>
        <a:p>
          <a:endParaRPr lang="en-US"/>
        </a:p>
      </dgm:t>
    </dgm:pt>
    <dgm:pt modelId="{7CF030E5-A951-473D-AC2B-CF7EC70F4AE0}">
      <dgm:prSet custT="1"/>
      <dgm:spPr/>
      <dgm:t>
        <a:bodyPr/>
        <a:lstStyle/>
        <a:p>
          <a:r>
            <a:rPr lang="en-US" sz="2400" dirty="0"/>
            <a:t>Automatic annotation - Process by which computer system assigns metadata in the form of captioning or keywords to a digital image automatically </a:t>
          </a:r>
        </a:p>
        <a:p>
          <a:r>
            <a:rPr lang="en-US" sz="1400" dirty="0">
              <a:solidFill>
                <a:schemeClr val="tx1"/>
              </a:solidFill>
              <a:effectLst/>
              <a:latin typeface="+mn-lt"/>
              <a:ea typeface="+mn-ea"/>
              <a:cs typeface="+mn-cs"/>
            </a:rPr>
            <a:t>1. Image segmentation  (</a:t>
          </a:r>
          <a:r>
            <a:rPr lang="en-US" sz="1400" dirty="0">
              <a:solidFill>
                <a:schemeClr val="bg1"/>
              </a:solidFill>
              <a:effectLst/>
              <a:latin typeface="+mn-lt"/>
              <a:ea typeface="+mn-ea"/>
              <a:cs typeface="+mn-cs"/>
            </a:rPr>
            <a:t>Alexi et al,2005</a:t>
          </a:r>
          <a:r>
            <a:rPr lang="en-US" sz="1400" dirty="0">
              <a:solidFill>
                <a:schemeClr val="tx1"/>
              </a:solidFill>
              <a:effectLst/>
              <a:latin typeface="+mn-lt"/>
              <a:ea typeface="+mn-ea"/>
              <a:cs typeface="+mn-cs"/>
            </a:rPr>
            <a:t>)</a:t>
          </a:r>
        </a:p>
        <a:p>
          <a:r>
            <a:rPr lang="en-US" sz="1400" dirty="0">
              <a:solidFill>
                <a:schemeClr val="tx1"/>
              </a:solidFill>
              <a:effectLst/>
              <a:latin typeface="+mn-lt"/>
              <a:ea typeface="+mn-ea"/>
              <a:cs typeface="+mn-cs"/>
            </a:rPr>
            <a:t>2. Image Annotation by coherent language model and active learning (</a:t>
          </a:r>
          <a:r>
            <a:rPr lang="en-US" sz="1400" dirty="0">
              <a:solidFill>
                <a:schemeClr val="bg1"/>
              </a:solidFill>
              <a:effectLst/>
              <a:latin typeface="+mn-lt"/>
              <a:ea typeface="+mn-ea"/>
              <a:cs typeface="+mn-cs"/>
            </a:rPr>
            <a:t>Rong et al,2004</a:t>
          </a:r>
          <a:r>
            <a:rPr lang="en-US" sz="1400" dirty="0">
              <a:solidFill>
                <a:schemeClr val="tx1"/>
              </a:solidFill>
              <a:effectLst/>
              <a:latin typeface="+mn-lt"/>
              <a:ea typeface="+mn-ea"/>
              <a:cs typeface="+mn-cs"/>
            </a:rPr>
            <a:t>)</a:t>
          </a:r>
        </a:p>
        <a:p>
          <a:r>
            <a:rPr lang="en-US" sz="1400" dirty="0">
              <a:solidFill>
                <a:schemeClr val="tx1"/>
              </a:solidFill>
              <a:effectLst/>
              <a:latin typeface="+mn-lt"/>
              <a:ea typeface="+mn-ea"/>
              <a:cs typeface="+mn-cs"/>
            </a:rPr>
            <a:t>3. Content-Based Image Annotation Refinement (</a:t>
          </a:r>
          <a:r>
            <a:rPr lang="en-US" sz="1400" dirty="0"/>
            <a:t>Wang et al,2007)</a:t>
          </a:r>
          <a:endParaRPr lang="en-US" sz="1400" dirty="0">
            <a:solidFill>
              <a:schemeClr val="tx1"/>
            </a:solidFill>
            <a:effectLst/>
            <a:latin typeface="+mn-lt"/>
            <a:ea typeface="+mn-ea"/>
            <a:cs typeface="+mn-cs"/>
          </a:endParaRPr>
        </a:p>
        <a:p>
          <a:endParaRPr lang="en-US" sz="1400" dirty="0"/>
        </a:p>
      </dgm:t>
    </dgm:pt>
    <dgm:pt modelId="{6F532499-8683-4292-9CBC-6879536B5021}" type="parTrans" cxnId="{66AC7B65-59D2-4907-AD49-21E3A10C13B9}">
      <dgm:prSet/>
      <dgm:spPr/>
      <dgm:t>
        <a:bodyPr/>
        <a:lstStyle/>
        <a:p>
          <a:endParaRPr lang="en-US"/>
        </a:p>
      </dgm:t>
    </dgm:pt>
    <dgm:pt modelId="{538A1985-1C48-409C-B3A8-8E366CDBFCD2}" type="sibTrans" cxnId="{66AC7B65-59D2-4907-AD49-21E3A10C13B9}">
      <dgm:prSet/>
      <dgm:spPr/>
      <dgm:t>
        <a:bodyPr/>
        <a:lstStyle/>
        <a:p>
          <a:endParaRPr lang="en-US"/>
        </a:p>
      </dgm:t>
    </dgm:pt>
    <dgm:pt modelId="{97F8EB21-2C9A-4003-A052-5F49E5B4F2AE}" type="pres">
      <dgm:prSet presAssocID="{59B33CB4-4E23-4692-946F-9451DC286836}" presName="root" presStyleCnt="0">
        <dgm:presLayoutVars>
          <dgm:dir/>
          <dgm:resizeHandles val="exact"/>
        </dgm:presLayoutVars>
      </dgm:prSet>
      <dgm:spPr/>
    </dgm:pt>
    <dgm:pt modelId="{41CBCEE8-5791-4577-80A0-CDCA1F35A010}" type="pres">
      <dgm:prSet presAssocID="{29980083-51B8-4413-9359-7066915737BD}" presName="compNode" presStyleCnt="0"/>
      <dgm:spPr/>
    </dgm:pt>
    <dgm:pt modelId="{9E98D5E8-5956-4DAC-A132-FE5E0519FB7B}" type="pres">
      <dgm:prSet presAssocID="{29980083-51B8-4413-9359-7066915737BD}" presName="bgRect" presStyleLbl="bgShp" presStyleIdx="0" presStyleCnt="2"/>
      <dgm:spPr/>
    </dgm:pt>
    <dgm:pt modelId="{F2F63C41-61F1-429E-B6A1-859730E6789E}" type="pres">
      <dgm:prSet presAssocID="{29980083-51B8-4413-9359-7066915737B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46CB07D-0649-4748-AE52-D7CA5357E96F}" type="pres">
      <dgm:prSet presAssocID="{29980083-51B8-4413-9359-7066915737BD}" presName="spaceRect" presStyleCnt="0"/>
      <dgm:spPr/>
    </dgm:pt>
    <dgm:pt modelId="{B822C9E7-54F2-4710-91AA-EFE9C761933D}" type="pres">
      <dgm:prSet presAssocID="{29980083-51B8-4413-9359-7066915737BD}" presName="parTx" presStyleLbl="revTx" presStyleIdx="0" presStyleCnt="2">
        <dgm:presLayoutVars>
          <dgm:chMax val="0"/>
          <dgm:chPref val="0"/>
        </dgm:presLayoutVars>
      </dgm:prSet>
      <dgm:spPr/>
    </dgm:pt>
    <dgm:pt modelId="{219A7732-CD08-41D6-BB16-89BDCFF28747}" type="pres">
      <dgm:prSet presAssocID="{4C699361-920D-4323-97CD-329950AC0615}" presName="sibTrans" presStyleCnt="0"/>
      <dgm:spPr/>
    </dgm:pt>
    <dgm:pt modelId="{69E4FAEA-2060-4CDE-B926-E355E5604B34}" type="pres">
      <dgm:prSet presAssocID="{7CF030E5-A951-473D-AC2B-CF7EC70F4AE0}" presName="compNode" presStyleCnt="0"/>
      <dgm:spPr/>
    </dgm:pt>
    <dgm:pt modelId="{AA71D8BA-322C-4027-8736-177EB6DE52EE}" type="pres">
      <dgm:prSet presAssocID="{7CF030E5-A951-473D-AC2B-CF7EC70F4AE0}" presName="bgRect" presStyleLbl="bgShp" presStyleIdx="1" presStyleCnt="2"/>
      <dgm:spPr/>
    </dgm:pt>
    <dgm:pt modelId="{B3CD7FA0-5D9C-4767-9FA4-DF99ECF88960}" type="pres">
      <dgm:prSet presAssocID="{7CF030E5-A951-473D-AC2B-CF7EC70F4AE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Computing"/>
        </a:ext>
      </dgm:extLst>
    </dgm:pt>
    <dgm:pt modelId="{A8578AD2-9A65-43FA-8D01-DEA0CBF7F9D7}" type="pres">
      <dgm:prSet presAssocID="{7CF030E5-A951-473D-AC2B-CF7EC70F4AE0}" presName="spaceRect" presStyleCnt="0"/>
      <dgm:spPr/>
    </dgm:pt>
    <dgm:pt modelId="{A7549FB6-CAD0-487F-A39A-8747752CBBD9}" type="pres">
      <dgm:prSet presAssocID="{7CF030E5-A951-473D-AC2B-CF7EC70F4AE0}" presName="parTx" presStyleLbl="revTx" presStyleIdx="1" presStyleCnt="2">
        <dgm:presLayoutVars>
          <dgm:chMax val="0"/>
          <dgm:chPref val="0"/>
        </dgm:presLayoutVars>
      </dgm:prSet>
      <dgm:spPr/>
    </dgm:pt>
  </dgm:ptLst>
  <dgm:cxnLst>
    <dgm:cxn modelId="{A293AB55-3B35-4617-9522-E30CBF511043}" srcId="{59B33CB4-4E23-4692-946F-9451DC286836}" destId="{29980083-51B8-4413-9359-7066915737BD}" srcOrd="0" destOrd="0" parTransId="{FA16761A-AD7A-44C2-9C64-1B1C084E10A5}" sibTransId="{4C699361-920D-4323-97CD-329950AC0615}"/>
    <dgm:cxn modelId="{66AC7B65-59D2-4907-AD49-21E3A10C13B9}" srcId="{59B33CB4-4E23-4692-946F-9451DC286836}" destId="{7CF030E5-A951-473D-AC2B-CF7EC70F4AE0}" srcOrd="1" destOrd="0" parTransId="{6F532499-8683-4292-9CBC-6879536B5021}" sibTransId="{538A1985-1C48-409C-B3A8-8E366CDBFCD2}"/>
    <dgm:cxn modelId="{A25DB079-0A8D-4496-B409-3F9321094814}" type="presOf" srcId="{29980083-51B8-4413-9359-7066915737BD}" destId="{B822C9E7-54F2-4710-91AA-EFE9C761933D}" srcOrd="0" destOrd="0" presId="urn:microsoft.com/office/officeart/2018/2/layout/IconVerticalSolidList"/>
    <dgm:cxn modelId="{F2673D8D-EFF6-41FD-AC89-72C13561525C}" type="presOf" srcId="{7CF030E5-A951-473D-AC2B-CF7EC70F4AE0}" destId="{A7549FB6-CAD0-487F-A39A-8747752CBBD9}" srcOrd="0" destOrd="0" presId="urn:microsoft.com/office/officeart/2018/2/layout/IconVerticalSolidList"/>
    <dgm:cxn modelId="{436F6EF3-673F-4E78-AF6E-CFEA3E3A97F2}" type="presOf" srcId="{59B33CB4-4E23-4692-946F-9451DC286836}" destId="{97F8EB21-2C9A-4003-A052-5F49E5B4F2AE}" srcOrd="0" destOrd="0" presId="urn:microsoft.com/office/officeart/2018/2/layout/IconVerticalSolidList"/>
    <dgm:cxn modelId="{D00B8084-E9F5-4C4E-932E-F694CF0DB38A}" type="presParOf" srcId="{97F8EB21-2C9A-4003-A052-5F49E5B4F2AE}" destId="{41CBCEE8-5791-4577-80A0-CDCA1F35A010}" srcOrd="0" destOrd="0" presId="urn:microsoft.com/office/officeart/2018/2/layout/IconVerticalSolidList"/>
    <dgm:cxn modelId="{8C80781B-7466-4B47-B473-599C190B4FFC}" type="presParOf" srcId="{41CBCEE8-5791-4577-80A0-CDCA1F35A010}" destId="{9E98D5E8-5956-4DAC-A132-FE5E0519FB7B}" srcOrd="0" destOrd="0" presId="urn:microsoft.com/office/officeart/2018/2/layout/IconVerticalSolidList"/>
    <dgm:cxn modelId="{F82F02F1-A560-44DF-9250-E28C4BFD1BB1}" type="presParOf" srcId="{41CBCEE8-5791-4577-80A0-CDCA1F35A010}" destId="{F2F63C41-61F1-429E-B6A1-859730E6789E}" srcOrd="1" destOrd="0" presId="urn:microsoft.com/office/officeart/2018/2/layout/IconVerticalSolidList"/>
    <dgm:cxn modelId="{FED458E1-9E22-463A-A61E-9DF6DD750A09}" type="presParOf" srcId="{41CBCEE8-5791-4577-80A0-CDCA1F35A010}" destId="{546CB07D-0649-4748-AE52-D7CA5357E96F}" srcOrd="2" destOrd="0" presId="urn:microsoft.com/office/officeart/2018/2/layout/IconVerticalSolidList"/>
    <dgm:cxn modelId="{FE64812E-8CCD-4A0F-BA57-60753F2A3554}" type="presParOf" srcId="{41CBCEE8-5791-4577-80A0-CDCA1F35A010}" destId="{B822C9E7-54F2-4710-91AA-EFE9C761933D}" srcOrd="3" destOrd="0" presId="urn:microsoft.com/office/officeart/2018/2/layout/IconVerticalSolidList"/>
    <dgm:cxn modelId="{D50F1303-F806-4BFC-9805-35ED76F6C71E}" type="presParOf" srcId="{97F8EB21-2C9A-4003-A052-5F49E5B4F2AE}" destId="{219A7732-CD08-41D6-BB16-89BDCFF28747}" srcOrd="1" destOrd="0" presId="urn:microsoft.com/office/officeart/2018/2/layout/IconVerticalSolidList"/>
    <dgm:cxn modelId="{B9272E03-6403-4416-9BE3-0FF807068F99}" type="presParOf" srcId="{97F8EB21-2C9A-4003-A052-5F49E5B4F2AE}" destId="{69E4FAEA-2060-4CDE-B926-E355E5604B34}" srcOrd="2" destOrd="0" presId="urn:microsoft.com/office/officeart/2018/2/layout/IconVerticalSolidList"/>
    <dgm:cxn modelId="{977B7EB0-9CAA-4795-9800-587FE4B88444}" type="presParOf" srcId="{69E4FAEA-2060-4CDE-B926-E355E5604B34}" destId="{AA71D8BA-322C-4027-8736-177EB6DE52EE}" srcOrd="0" destOrd="0" presId="urn:microsoft.com/office/officeart/2018/2/layout/IconVerticalSolidList"/>
    <dgm:cxn modelId="{9F5592AC-CA52-4E2B-A90C-75A32BD4F7D3}" type="presParOf" srcId="{69E4FAEA-2060-4CDE-B926-E355E5604B34}" destId="{B3CD7FA0-5D9C-4767-9FA4-DF99ECF88960}" srcOrd="1" destOrd="0" presId="urn:microsoft.com/office/officeart/2018/2/layout/IconVerticalSolidList"/>
    <dgm:cxn modelId="{D08EE286-5EEF-49C2-880E-CF5C2191EF50}" type="presParOf" srcId="{69E4FAEA-2060-4CDE-B926-E355E5604B34}" destId="{A8578AD2-9A65-43FA-8D01-DEA0CBF7F9D7}" srcOrd="2" destOrd="0" presId="urn:microsoft.com/office/officeart/2018/2/layout/IconVerticalSolidList"/>
    <dgm:cxn modelId="{33852B7B-C97B-4293-A93E-ED7D098BB9D3}" type="presParOf" srcId="{69E4FAEA-2060-4CDE-B926-E355E5604B34}" destId="{A7549FB6-CAD0-487F-A39A-8747752CBBD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169E32-0017-4A12-9ADA-052E6E02708D}" type="doc">
      <dgm:prSet loTypeId="urn:microsoft.com/office/officeart/2005/8/layout/list1" loCatId="icon" qsTypeId="urn:microsoft.com/office/officeart/2005/8/quickstyle/simple3" qsCatId="simple" csTypeId="urn:microsoft.com/office/officeart/2005/8/colors/accent1_2" csCatId="accent1" phldr="1"/>
      <dgm:spPr/>
      <dgm:t>
        <a:bodyPr/>
        <a:lstStyle/>
        <a:p>
          <a:endParaRPr lang="en-US"/>
        </a:p>
      </dgm:t>
    </dgm:pt>
    <dgm:pt modelId="{2874DB77-0FA4-4690-92C8-4B5640C96CCF}">
      <dgm:prSet/>
      <dgm:spPr/>
      <dgm:t>
        <a:bodyPr/>
        <a:lstStyle/>
        <a:p>
          <a:r>
            <a:rPr lang="en-US" b="1" dirty="0">
              <a:latin typeface="+mn-lt"/>
            </a:rPr>
            <a:t>MS COCO </a:t>
          </a:r>
          <a:r>
            <a:rPr lang="en-US" b="0" i="0" dirty="0">
              <a:latin typeface="Arial" panose="020B0604020202020204" pitchFamily="34" charset="0"/>
              <a:cs typeface="Arial" panose="020B0604020202020204" pitchFamily="34" charset="0"/>
            </a:rPr>
            <a:t>(Tsung-Yi et al,2014)</a:t>
          </a:r>
        </a:p>
      </dgm:t>
    </dgm:pt>
    <dgm:pt modelId="{6CE6D6C1-8B11-4654-A81D-990A35781604}" type="parTrans" cxnId="{9904216A-9F99-4028-8880-E8AFFB4F5471}">
      <dgm:prSet/>
      <dgm:spPr/>
      <dgm:t>
        <a:bodyPr/>
        <a:lstStyle/>
        <a:p>
          <a:endParaRPr lang="en-US"/>
        </a:p>
      </dgm:t>
    </dgm:pt>
    <dgm:pt modelId="{7F64EEA7-0C05-4CBB-AF6A-1FD61EAED40E}" type="sibTrans" cxnId="{9904216A-9F99-4028-8880-E8AFFB4F5471}">
      <dgm:prSet/>
      <dgm:spPr/>
      <dgm:t>
        <a:bodyPr/>
        <a:lstStyle/>
        <a:p>
          <a:endParaRPr lang="en-US"/>
        </a:p>
      </dgm:t>
    </dgm:pt>
    <dgm:pt modelId="{EC770210-EE97-4981-809A-738A59045399}">
      <dgm:prSet/>
      <dgm:spPr/>
      <dgm:t>
        <a:bodyPr/>
        <a:lstStyle/>
        <a:p>
          <a:r>
            <a:rPr lang="en-US" dirty="0"/>
            <a:t>COCO CN (Xirong Li et al,2018)</a:t>
          </a:r>
        </a:p>
      </dgm:t>
    </dgm:pt>
    <dgm:pt modelId="{31E74DE9-80F6-48C0-82F0-B3B9F9F79540}" type="parTrans" cxnId="{EE21A0C4-0FC2-4C1B-A377-3F61F8FC8631}">
      <dgm:prSet/>
      <dgm:spPr/>
      <dgm:t>
        <a:bodyPr/>
        <a:lstStyle/>
        <a:p>
          <a:endParaRPr lang="en-US"/>
        </a:p>
      </dgm:t>
    </dgm:pt>
    <dgm:pt modelId="{8FB6C2C7-088E-4483-970E-06962355794E}" type="sibTrans" cxnId="{EE21A0C4-0FC2-4C1B-A377-3F61F8FC8631}">
      <dgm:prSet/>
      <dgm:spPr/>
      <dgm:t>
        <a:bodyPr/>
        <a:lstStyle/>
        <a:p>
          <a:endParaRPr lang="en-US"/>
        </a:p>
      </dgm:t>
    </dgm:pt>
    <dgm:pt modelId="{D23B0418-AE13-40C4-9BFE-1D6F7BB85C6A}">
      <dgm:prSet/>
      <dgm:spPr/>
      <dgm:t>
        <a:bodyPr/>
        <a:lstStyle/>
        <a:p>
          <a:r>
            <a:rPr lang="en-US" dirty="0"/>
            <a:t>STAIRS (Yuya et al,2018)</a:t>
          </a:r>
        </a:p>
      </dgm:t>
    </dgm:pt>
    <dgm:pt modelId="{FE49D5E0-15F8-4D54-AD29-E7C630CBE2CF}" type="parTrans" cxnId="{05E43F6A-389F-46D1-B6D7-DBCE6903785A}">
      <dgm:prSet/>
      <dgm:spPr/>
      <dgm:t>
        <a:bodyPr/>
        <a:lstStyle/>
        <a:p>
          <a:endParaRPr lang="en-US"/>
        </a:p>
      </dgm:t>
    </dgm:pt>
    <dgm:pt modelId="{464CC870-28FB-4FDC-830E-0589C227DC1A}" type="sibTrans" cxnId="{05E43F6A-389F-46D1-B6D7-DBCE6903785A}">
      <dgm:prSet/>
      <dgm:spPr/>
      <dgm:t>
        <a:bodyPr/>
        <a:lstStyle/>
        <a:p>
          <a:endParaRPr lang="en-US"/>
        </a:p>
      </dgm:t>
    </dgm:pt>
    <dgm:pt modelId="{22BF51EB-648E-4153-A61E-17E44BC57F12}">
      <dgm:prSet/>
      <dgm:spPr/>
      <dgm:t>
        <a:bodyPr/>
        <a:lstStyle/>
        <a:p>
          <a:r>
            <a:rPr lang="en-US" b="1" dirty="0"/>
            <a:t>Flickr30K </a:t>
          </a:r>
          <a:r>
            <a:rPr lang="en-US" b="0" dirty="0"/>
            <a:t>(young et al,2014)</a:t>
          </a:r>
        </a:p>
      </dgm:t>
    </dgm:pt>
    <dgm:pt modelId="{830ED272-9B9A-43FA-8405-66F8A642BBD6}" type="parTrans" cxnId="{3F52F2D0-8EB7-4F32-975A-7D3561381177}">
      <dgm:prSet/>
      <dgm:spPr/>
      <dgm:t>
        <a:bodyPr/>
        <a:lstStyle/>
        <a:p>
          <a:endParaRPr lang="en-US"/>
        </a:p>
      </dgm:t>
    </dgm:pt>
    <dgm:pt modelId="{9070581B-BB21-42E0-B611-E35F788F688C}" type="sibTrans" cxnId="{3F52F2D0-8EB7-4F32-975A-7D3561381177}">
      <dgm:prSet/>
      <dgm:spPr/>
      <dgm:t>
        <a:bodyPr/>
        <a:lstStyle/>
        <a:p>
          <a:endParaRPr lang="en-US"/>
        </a:p>
      </dgm:t>
    </dgm:pt>
    <dgm:pt modelId="{D29CFB11-B836-4626-8E84-B8AAB1001601}">
      <dgm:prSet custT="1"/>
      <dgm:spPr/>
      <dgm:t>
        <a:bodyPr/>
        <a:lstStyle/>
        <a:p>
          <a:pPr marL="285750" lvl="1" indent="-285750" algn="l" defTabSz="1289050">
            <a:lnSpc>
              <a:spcPct val="90000"/>
            </a:lnSpc>
            <a:spcBef>
              <a:spcPct val="0"/>
            </a:spcBef>
            <a:spcAft>
              <a:spcPct val="15000"/>
            </a:spcAft>
            <a:buChar char="•"/>
          </a:pPr>
          <a:r>
            <a:rPr lang="en-US" sz="2900" kern="1200" dirty="0">
              <a:solidFill>
                <a:prstClr val="black">
                  <a:hueOff val="0"/>
                  <a:satOff val="0"/>
                  <a:lumOff val="0"/>
                  <a:alphaOff val="0"/>
                </a:prstClr>
              </a:solidFill>
              <a:latin typeface="+mn-lt"/>
              <a:ea typeface="+mn-ea"/>
              <a:cs typeface="+mn-cs"/>
            </a:rPr>
            <a:t>Multi30K (</a:t>
          </a:r>
          <a:r>
            <a:rPr lang="en-US" sz="2900" kern="1200" dirty="0"/>
            <a:t>Elliott et al,2016)</a:t>
          </a:r>
          <a:endParaRPr lang="en-US" sz="2900" kern="1200" dirty="0">
            <a:solidFill>
              <a:prstClr val="black">
                <a:hueOff val="0"/>
                <a:satOff val="0"/>
                <a:lumOff val="0"/>
                <a:alphaOff val="0"/>
              </a:prstClr>
            </a:solidFill>
            <a:latin typeface="+mn-lt"/>
            <a:ea typeface="+mn-ea"/>
            <a:cs typeface="+mn-cs"/>
          </a:endParaRPr>
        </a:p>
      </dgm:t>
    </dgm:pt>
    <dgm:pt modelId="{11A57317-FBC7-45BD-BB34-2E359C23A47F}" type="parTrans" cxnId="{DB154AA4-5B15-4D73-BD66-9AAE0FDDDA1F}">
      <dgm:prSet/>
      <dgm:spPr/>
      <dgm:t>
        <a:bodyPr/>
        <a:lstStyle/>
        <a:p>
          <a:endParaRPr lang="en-US"/>
        </a:p>
      </dgm:t>
    </dgm:pt>
    <dgm:pt modelId="{C1A4DB55-C952-4604-9D98-6C2CB59F658E}" type="sibTrans" cxnId="{DB154AA4-5B15-4D73-BD66-9AAE0FDDDA1F}">
      <dgm:prSet/>
      <dgm:spPr/>
      <dgm:t>
        <a:bodyPr/>
        <a:lstStyle/>
        <a:p>
          <a:endParaRPr lang="en-US"/>
        </a:p>
      </dgm:t>
    </dgm:pt>
    <dgm:pt modelId="{F3FE4F42-93B5-3A42-8992-AA318002248E}">
      <dgm:prSet custT="1"/>
      <dgm:spPr/>
      <dgm:t>
        <a:bodyPr/>
        <a:lstStyle/>
        <a:p>
          <a:pPr marL="285750" lvl="1" indent="-285750" algn="l" defTabSz="1289050">
            <a:lnSpc>
              <a:spcPct val="90000"/>
            </a:lnSpc>
            <a:spcBef>
              <a:spcPct val="0"/>
            </a:spcBef>
            <a:spcAft>
              <a:spcPct val="15000"/>
            </a:spcAft>
            <a:buChar char="•"/>
          </a:pPr>
          <a:r>
            <a:rPr lang="en-US" sz="2900" kern="1200" dirty="0">
              <a:solidFill>
                <a:prstClr val="black">
                  <a:hueOff val="0"/>
                  <a:satOff val="0"/>
                  <a:lumOff val="0"/>
                  <a:alphaOff val="0"/>
                </a:prstClr>
              </a:solidFill>
              <a:latin typeface="+mn-lt"/>
              <a:ea typeface="+mn-ea"/>
              <a:cs typeface="+mn-cs"/>
            </a:rPr>
            <a:t>Flickr30k Entities (</a:t>
          </a:r>
          <a:r>
            <a:rPr lang="en-US" sz="2900" kern="1200" dirty="0"/>
            <a:t>Bryan A et al,2015)</a:t>
          </a:r>
          <a:endParaRPr lang="en-US" sz="2900" kern="1200" dirty="0">
            <a:solidFill>
              <a:prstClr val="black">
                <a:hueOff val="0"/>
                <a:satOff val="0"/>
                <a:lumOff val="0"/>
                <a:alphaOff val="0"/>
              </a:prstClr>
            </a:solidFill>
            <a:latin typeface="+mn-lt"/>
            <a:ea typeface="+mn-ea"/>
            <a:cs typeface="+mn-cs"/>
          </a:endParaRPr>
        </a:p>
      </dgm:t>
    </dgm:pt>
    <dgm:pt modelId="{41B34F57-69D3-6540-906F-06935C533F0B}" type="parTrans" cxnId="{E2D25A1F-98CA-2645-B181-415F2C501D18}">
      <dgm:prSet/>
      <dgm:spPr/>
      <dgm:t>
        <a:bodyPr/>
        <a:lstStyle/>
        <a:p>
          <a:endParaRPr lang="en-US"/>
        </a:p>
      </dgm:t>
    </dgm:pt>
    <dgm:pt modelId="{FB5E58E9-1FFA-F944-BB89-2C819808BBA8}" type="sibTrans" cxnId="{E2D25A1F-98CA-2645-B181-415F2C501D18}">
      <dgm:prSet/>
      <dgm:spPr/>
      <dgm:t>
        <a:bodyPr/>
        <a:lstStyle/>
        <a:p>
          <a:endParaRPr lang="en-US"/>
        </a:p>
      </dgm:t>
    </dgm:pt>
    <dgm:pt modelId="{18189F97-C114-E849-8300-D08954E68EA4}" type="pres">
      <dgm:prSet presAssocID="{A2169E32-0017-4A12-9ADA-052E6E02708D}" presName="linear" presStyleCnt="0">
        <dgm:presLayoutVars>
          <dgm:dir/>
          <dgm:animLvl val="lvl"/>
          <dgm:resizeHandles val="exact"/>
        </dgm:presLayoutVars>
      </dgm:prSet>
      <dgm:spPr/>
    </dgm:pt>
    <dgm:pt modelId="{40470A86-6EBA-4342-B318-BF3EA697E3DA}" type="pres">
      <dgm:prSet presAssocID="{2874DB77-0FA4-4690-92C8-4B5640C96CCF}" presName="parentLin" presStyleCnt="0"/>
      <dgm:spPr/>
    </dgm:pt>
    <dgm:pt modelId="{41BAD78A-E687-0348-81FE-D3A756D64346}" type="pres">
      <dgm:prSet presAssocID="{2874DB77-0FA4-4690-92C8-4B5640C96CCF}" presName="parentLeftMargin" presStyleLbl="node1" presStyleIdx="0" presStyleCnt="2"/>
      <dgm:spPr/>
    </dgm:pt>
    <dgm:pt modelId="{A8563F1D-9EF8-AF4D-9F67-B67B4DF54A49}" type="pres">
      <dgm:prSet presAssocID="{2874DB77-0FA4-4690-92C8-4B5640C96CCF}" presName="parentText" presStyleLbl="node1" presStyleIdx="0" presStyleCnt="2">
        <dgm:presLayoutVars>
          <dgm:chMax val="0"/>
          <dgm:bulletEnabled val="1"/>
        </dgm:presLayoutVars>
      </dgm:prSet>
      <dgm:spPr/>
    </dgm:pt>
    <dgm:pt modelId="{921BE90A-9F8E-0C49-A2C9-D273E11A794C}" type="pres">
      <dgm:prSet presAssocID="{2874DB77-0FA4-4690-92C8-4B5640C96CCF}" presName="negativeSpace" presStyleCnt="0"/>
      <dgm:spPr/>
    </dgm:pt>
    <dgm:pt modelId="{D9B1D1BC-BE54-E64B-B254-9E633F872C34}" type="pres">
      <dgm:prSet presAssocID="{2874DB77-0FA4-4690-92C8-4B5640C96CCF}" presName="childText" presStyleLbl="conFgAcc1" presStyleIdx="0" presStyleCnt="2">
        <dgm:presLayoutVars>
          <dgm:bulletEnabled val="1"/>
        </dgm:presLayoutVars>
      </dgm:prSet>
      <dgm:spPr/>
    </dgm:pt>
    <dgm:pt modelId="{7E0881BE-C3DE-3E47-9C7F-1780D63D5CB2}" type="pres">
      <dgm:prSet presAssocID="{7F64EEA7-0C05-4CBB-AF6A-1FD61EAED40E}" presName="spaceBetweenRectangles" presStyleCnt="0"/>
      <dgm:spPr/>
    </dgm:pt>
    <dgm:pt modelId="{4AE89555-7653-FE4D-9993-488024B4F24B}" type="pres">
      <dgm:prSet presAssocID="{22BF51EB-648E-4153-A61E-17E44BC57F12}" presName="parentLin" presStyleCnt="0"/>
      <dgm:spPr/>
    </dgm:pt>
    <dgm:pt modelId="{0DAA0130-B67B-F545-80C3-32E39B99E8A0}" type="pres">
      <dgm:prSet presAssocID="{22BF51EB-648E-4153-A61E-17E44BC57F12}" presName="parentLeftMargin" presStyleLbl="node1" presStyleIdx="0" presStyleCnt="2"/>
      <dgm:spPr/>
    </dgm:pt>
    <dgm:pt modelId="{E2D3B350-00D9-B54E-8931-B54DF76F2FC8}" type="pres">
      <dgm:prSet presAssocID="{22BF51EB-648E-4153-A61E-17E44BC57F12}" presName="parentText" presStyleLbl="node1" presStyleIdx="1" presStyleCnt="2">
        <dgm:presLayoutVars>
          <dgm:chMax val="0"/>
          <dgm:bulletEnabled val="1"/>
        </dgm:presLayoutVars>
      </dgm:prSet>
      <dgm:spPr/>
    </dgm:pt>
    <dgm:pt modelId="{5344110F-AEE3-2E47-B930-97FDB511AB11}" type="pres">
      <dgm:prSet presAssocID="{22BF51EB-648E-4153-A61E-17E44BC57F12}" presName="negativeSpace" presStyleCnt="0"/>
      <dgm:spPr/>
    </dgm:pt>
    <dgm:pt modelId="{EAFC72D6-84B1-1540-AACE-AE339AAACC92}" type="pres">
      <dgm:prSet presAssocID="{22BF51EB-648E-4153-A61E-17E44BC57F12}" presName="childText" presStyleLbl="conFgAcc1" presStyleIdx="1" presStyleCnt="2">
        <dgm:presLayoutVars>
          <dgm:bulletEnabled val="1"/>
        </dgm:presLayoutVars>
      </dgm:prSet>
      <dgm:spPr/>
    </dgm:pt>
  </dgm:ptLst>
  <dgm:cxnLst>
    <dgm:cxn modelId="{C2D39B0D-F138-5E40-8F4B-2D3F729C3317}" type="presOf" srcId="{2874DB77-0FA4-4690-92C8-4B5640C96CCF}" destId="{A8563F1D-9EF8-AF4D-9F67-B67B4DF54A49}" srcOrd="1" destOrd="0" presId="urn:microsoft.com/office/officeart/2005/8/layout/list1"/>
    <dgm:cxn modelId="{15F4BB11-D13D-DA42-8992-94EB6E1AA504}" type="presOf" srcId="{22BF51EB-648E-4153-A61E-17E44BC57F12}" destId="{E2D3B350-00D9-B54E-8931-B54DF76F2FC8}" srcOrd="1" destOrd="0" presId="urn:microsoft.com/office/officeart/2005/8/layout/list1"/>
    <dgm:cxn modelId="{E2D25A1F-98CA-2645-B181-415F2C501D18}" srcId="{22BF51EB-648E-4153-A61E-17E44BC57F12}" destId="{F3FE4F42-93B5-3A42-8992-AA318002248E}" srcOrd="1" destOrd="0" parTransId="{41B34F57-69D3-6540-906F-06935C533F0B}" sibTransId="{FB5E58E9-1FFA-F944-BB89-2C819808BBA8}"/>
    <dgm:cxn modelId="{964ED464-68A1-464B-9867-6B8FE5AD5735}" type="presOf" srcId="{D23B0418-AE13-40C4-9BFE-1D6F7BB85C6A}" destId="{D9B1D1BC-BE54-E64B-B254-9E633F872C34}" srcOrd="0" destOrd="1" presId="urn:microsoft.com/office/officeart/2005/8/layout/list1"/>
    <dgm:cxn modelId="{6F0A4267-7B76-D445-A094-1FEBB3B87583}" type="presOf" srcId="{22BF51EB-648E-4153-A61E-17E44BC57F12}" destId="{0DAA0130-B67B-F545-80C3-32E39B99E8A0}" srcOrd="0" destOrd="0" presId="urn:microsoft.com/office/officeart/2005/8/layout/list1"/>
    <dgm:cxn modelId="{9904216A-9F99-4028-8880-E8AFFB4F5471}" srcId="{A2169E32-0017-4A12-9ADA-052E6E02708D}" destId="{2874DB77-0FA4-4690-92C8-4B5640C96CCF}" srcOrd="0" destOrd="0" parTransId="{6CE6D6C1-8B11-4654-A81D-990A35781604}" sibTransId="{7F64EEA7-0C05-4CBB-AF6A-1FD61EAED40E}"/>
    <dgm:cxn modelId="{05E43F6A-389F-46D1-B6D7-DBCE6903785A}" srcId="{2874DB77-0FA4-4690-92C8-4B5640C96CCF}" destId="{D23B0418-AE13-40C4-9BFE-1D6F7BB85C6A}" srcOrd="1" destOrd="0" parTransId="{FE49D5E0-15F8-4D54-AD29-E7C630CBE2CF}" sibTransId="{464CC870-28FB-4FDC-830E-0589C227DC1A}"/>
    <dgm:cxn modelId="{94388D89-291C-A34C-BCA2-549B69787746}" type="presOf" srcId="{2874DB77-0FA4-4690-92C8-4B5640C96CCF}" destId="{41BAD78A-E687-0348-81FE-D3A756D64346}" srcOrd="0" destOrd="0" presId="urn:microsoft.com/office/officeart/2005/8/layout/list1"/>
    <dgm:cxn modelId="{DB154AA4-5B15-4D73-BD66-9AAE0FDDDA1F}" srcId="{22BF51EB-648E-4153-A61E-17E44BC57F12}" destId="{D29CFB11-B836-4626-8E84-B8AAB1001601}" srcOrd="0" destOrd="0" parTransId="{11A57317-FBC7-45BD-BB34-2E359C23A47F}" sibTransId="{C1A4DB55-C952-4604-9D98-6C2CB59F658E}"/>
    <dgm:cxn modelId="{472501AD-0020-1442-84C2-6AF804FA8A76}" type="presOf" srcId="{A2169E32-0017-4A12-9ADA-052E6E02708D}" destId="{18189F97-C114-E849-8300-D08954E68EA4}" srcOrd="0" destOrd="0" presId="urn:microsoft.com/office/officeart/2005/8/layout/list1"/>
    <dgm:cxn modelId="{9D24DBB2-41CC-9443-8C12-D7E11B207682}" type="presOf" srcId="{EC770210-EE97-4981-809A-738A59045399}" destId="{D9B1D1BC-BE54-E64B-B254-9E633F872C34}" srcOrd="0" destOrd="0" presId="urn:microsoft.com/office/officeart/2005/8/layout/list1"/>
    <dgm:cxn modelId="{78487CBB-491E-0B41-8710-B05ABC772F7B}" type="presOf" srcId="{D29CFB11-B836-4626-8E84-B8AAB1001601}" destId="{EAFC72D6-84B1-1540-AACE-AE339AAACC92}" srcOrd="0" destOrd="0" presId="urn:microsoft.com/office/officeart/2005/8/layout/list1"/>
    <dgm:cxn modelId="{EE21A0C4-0FC2-4C1B-A377-3F61F8FC8631}" srcId="{2874DB77-0FA4-4690-92C8-4B5640C96CCF}" destId="{EC770210-EE97-4981-809A-738A59045399}" srcOrd="0" destOrd="0" parTransId="{31E74DE9-80F6-48C0-82F0-B3B9F9F79540}" sibTransId="{8FB6C2C7-088E-4483-970E-06962355794E}"/>
    <dgm:cxn modelId="{3F52F2D0-8EB7-4F32-975A-7D3561381177}" srcId="{A2169E32-0017-4A12-9ADA-052E6E02708D}" destId="{22BF51EB-648E-4153-A61E-17E44BC57F12}" srcOrd="1" destOrd="0" parTransId="{830ED272-9B9A-43FA-8405-66F8A642BBD6}" sibTransId="{9070581B-BB21-42E0-B611-E35F788F688C}"/>
    <dgm:cxn modelId="{FC9C1CF8-1A5E-A74F-B589-7EB19170C1F8}" type="presOf" srcId="{F3FE4F42-93B5-3A42-8992-AA318002248E}" destId="{EAFC72D6-84B1-1540-AACE-AE339AAACC92}" srcOrd="0" destOrd="1" presId="urn:microsoft.com/office/officeart/2005/8/layout/list1"/>
    <dgm:cxn modelId="{EA227361-6EE5-D146-94BF-60669D267D2D}" type="presParOf" srcId="{18189F97-C114-E849-8300-D08954E68EA4}" destId="{40470A86-6EBA-4342-B318-BF3EA697E3DA}" srcOrd="0" destOrd="0" presId="urn:microsoft.com/office/officeart/2005/8/layout/list1"/>
    <dgm:cxn modelId="{B4B85B86-9DE0-AD43-9899-0C7A3620F18F}" type="presParOf" srcId="{40470A86-6EBA-4342-B318-BF3EA697E3DA}" destId="{41BAD78A-E687-0348-81FE-D3A756D64346}" srcOrd="0" destOrd="0" presId="urn:microsoft.com/office/officeart/2005/8/layout/list1"/>
    <dgm:cxn modelId="{A68E2646-AE7C-0540-BE06-5734DC3E4F3E}" type="presParOf" srcId="{40470A86-6EBA-4342-B318-BF3EA697E3DA}" destId="{A8563F1D-9EF8-AF4D-9F67-B67B4DF54A49}" srcOrd="1" destOrd="0" presId="urn:microsoft.com/office/officeart/2005/8/layout/list1"/>
    <dgm:cxn modelId="{C908B32B-2232-6340-AD22-11F1A4C1D198}" type="presParOf" srcId="{18189F97-C114-E849-8300-D08954E68EA4}" destId="{921BE90A-9F8E-0C49-A2C9-D273E11A794C}" srcOrd="1" destOrd="0" presId="urn:microsoft.com/office/officeart/2005/8/layout/list1"/>
    <dgm:cxn modelId="{B36F1903-8CAB-8C43-AE5D-90E81D849BA7}" type="presParOf" srcId="{18189F97-C114-E849-8300-D08954E68EA4}" destId="{D9B1D1BC-BE54-E64B-B254-9E633F872C34}" srcOrd="2" destOrd="0" presId="urn:microsoft.com/office/officeart/2005/8/layout/list1"/>
    <dgm:cxn modelId="{6FCCEAE3-36CA-E34B-917F-5B89703CC476}" type="presParOf" srcId="{18189F97-C114-E849-8300-D08954E68EA4}" destId="{7E0881BE-C3DE-3E47-9C7F-1780D63D5CB2}" srcOrd="3" destOrd="0" presId="urn:microsoft.com/office/officeart/2005/8/layout/list1"/>
    <dgm:cxn modelId="{220CC0F6-C77A-1247-89C8-983CC02632B7}" type="presParOf" srcId="{18189F97-C114-E849-8300-D08954E68EA4}" destId="{4AE89555-7653-FE4D-9993-488024B4F24B}" srcOrd="4" destOrd="0" presId="urn:microsoft.com/office/officeart/2005/8/layout/list1"/>
    <dgm:cxn modelId="{E85F9525-826B-2344-8883-36FF42AE2CC0}" type="presParOf" srcId="{4AE89555-7653-FE4D-9993-488024B4F24B}" destId="{0DAA0130-B67B-F545-80C3-32E39B99E8A0}" srcOrd="0" destOrd="0" presId="urn:microsoft.com/office/officeart/2005/8/layout/list1"/>
    <dgm:cxn modelId="{3F922DED-FDE5-A545-8B05-05D7CD51240E}" type="presParOf" srcId="{4AE89555-7653-FE4D-9993-488024B4F24B}" destId="{E2D3B350-00D9-B54E-8931-B54DF76F2FC8}" srcOrd="1" destOrd="0" presId="urn:microsoft.com/office/officeart/2005/8/layout/list1"/>
    <dgm:cxn modelId="{5B2E12EB-B0CC-BF4F-AA55-99E31566C02F}" type="presParOf" srcId="{18189F97-C114-E849-8300-D08954E68EA4}" destId="{5344110F-AEE3-2E47-B930-97FDB511AB11}" srcOrd="5" destOrd="0" presId="urn:microsoft.com/office/officeart/2005/8/layout/list1"/>
    <dgm:cxn modelId="{2ECEC0BA-F577-F946-9FBB-7C10BBCA39DC}" type="presParOf" srcId="{18189F97-C114-E849-8300-D08954E68EA4}" destId="{EAFC72D6-84B1-1540-AACE-AE339AAACC9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24B219-EA09-48FF-ABD1-805632F47A94}">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726288-3549-4ED5-B5D3-D088CF3B52D6}">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1F78D3-FFC4-4CCB-87A9-255591676F05}">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dirty="0"/>
            <a:t>Image annotation has been an ongoing research topic</a:t>
          </a:r>
        </a:p>
      </dsp:txBody>
      <dsp:txXfrm>
        <a:off x="1435590" y="531"/>
        <a:ext cx="9080009" cy="1242935"/>
      </dsp:txXfrm>
    </dsp:sp>
    <dsp:sp modelId="{AAE39853-CA83-4A31-AE18-AAFF4EA4ACBB}">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21AFB0-E2FC-4BA8-AFE8-6D66DBBE9588}">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7AEAA9-D10E-4E9D-9C35-A7DEEDF43E35}">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dirty="0"/>
            <a:t>Direct Assessment (DA) is a methodology for crowd-sourcing human assessments of translation quality</a:t>
          </a:r>
        </a:p>
      </dsp:txBody>
      <dsp:txXfrm>
        <a:off x="1435590" y="1554201"/>
        <a:ext cx="9080009" cy="1242935"/>
      </dsp:txXfrm>
    </dsp:sp>
    <dsp:sp modelId="{5B129A6D-219A-4D2C-B689-FA3741F9ED3A}">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904CBB-AB6D-48B0-8892-A2D1CC242120}">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13A33B-F397-47EF-A649-D341EEDFDC38}">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dirty="0"/>
            <a:t>We developed a new assessment strategy based on DA to quality control on crowd-sourcing image annotation.</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98D5E8-5956-4DAC-A132-FE5E0519FB7B}">
      <dsp:nvSpPr>
        <dsp:cNvPr id="0" name=""/>
        <dsp:cNvSpPr/>
      </dsp:nvSpPr>
      <dsp:spPr>
        <a:xfrm>
          <a:off x="0" y="17467"/>
          <a:ext cx="11769212" cy="256774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F63C41-61F1-429E-B6A1-859730E6789E}">
      <dsp:nvSpPr>
        <dsp:cNvPr id="0" name=""/>
        <dsp:cNvSpPr/>
      </dsp:nvSpPr>
      <dsp:spPr>
        <a:xfrm>
          <a:off x="776741" y="595209"/>
          <a:ext cx="1412257" cy="1412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22C9E7-54F2-4710-91AA-EFE9C761933D}">
      <dsp:nvSpPr>
        <dsp:cNvPr id="0" name=""/>
        <dsp:cNvSpPr/>
      </dsp:nvSpPr>
      <dsp:spPr>
        <a:xfrm>
          <a:off x="2965740" y="17467"/>
          <a:ext cx="8803472" cy="2567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1753" tIns="271753" rIns="271753" bIns="271753" numCol="1" spcCol="1270" anchor="ctr" anchorCtr="0">
          <a:noAutofit/>
        </a:bodyPr>
        <a:lstStyle/>
        <a:p>
          <a:pPr marL="0" lvl="0" indent="0" algn="l" defTabSz="1111250">
            <a:lnSpc>
              <a:spcPct val="90000"/>
            </a:lnSpc>
            <a:spcBef>
              <a:spcPct val="0"/>
            </a:spcBef>
            <a:spcAft>
              <a:spcPct val="35000"/>
            </a:spcAft>
            <a:buNone/>
          </a:pPr>
          <a:r>
            <a:rPr lang="en-US" sz="2500" kern="1200" dirty="0"/>
            <a:t>Manual annotation - Process of utilizing human computation to annotate images. </a:t>
          </a:r>
        </a:p>
      </dsp:txBody>
      <dsp:txXfrm>
        <a:off x="2965740" y="17467"/>
        <a:ext cx="8803472" cy="2567740"/>
      </dsp:txXfrm>
    </dsp:sp>
    <dsp:sp modelId="{AA71D8BA-322C-4027-8736-177EB6DE52EE}">
      <dsp:nvSpPr>
        <dsp:cNvPr id="0" name=""/>
        <dsp:cNvSpPr/>
      </dsp:nvSpPr>
      <dsp:spPr>
        <a:xfrm>
          <a:off x="0" y="3004430"/>
          <a:ext cx="11769212" cy="256774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D7FA0-5D9C-4767-9FA4-DF99ECF88960}">
      <dsp:nvSpPr>
        <dsp:cNvPr id="0" name=""/>
        <dsp:cNvSpPr/>
      </dsp:nvSpPr>
      <dsp:spPr>
        <a:xfrm>
          <a:off x="776741" y="3582172"/>
          <a:ext cx="1412257" cy="1412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549FB6-CAD0-487F-A39A-8747752CBBD9}">
      <dsp:nvSpPr>
        <dsp:cNvPr id="0" name=""/>
        <dsp:cNvSpPr/>
      </dsp:nvSpPr>
      <dsp:spPr>
        <a:xfrm>
          <a:off x="2965740" y="3004430"/>
          <a:ext cx="8803472" cy="2567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1753" tIns="271753" rIns="271753" bIns="271753" numCol="1" spcCol="1270" anchor="ctr" anchorCtr="0">
          <a:noAutofit/>
        </a:bodyPr>
        <a:lstStyle/>
        <a:p>
          <a:pPr marL="0" lvl="0" indent="0" algn="l" defTabSz="1066800">
            <a:lnSpc>
              <a:spcPct val="90000"/>
            </a:lnSpc>
            <a:spcBef>
              <a:spcPct val="0"/>
            </a:spcBef>
            <a:spcAft>
              <a:spcPct val="35000"/>
            </a:spcAft>
            <a:buNone/>
          </a:pPr>
          <a:r>
            <a:rPr lang="en-US" sz="2400" kern="1200" dirty="0"/>
            <a:t>Automatic annotation - Process by which computer system assigns metadata in the form of captioning or keywords to a digital image automatically </a:t>
          </a:r>
        </a:p>
        <a:p>
          <a:pPr marL="0" lvl="0" indent="0" algn="l" defTabSz="1066800">
            <a:lnSpc>
              <a:spcPct val="90000"/>
            </a:lnSpc>
            <a:spcBef>
              <a:spcPct val="0"/>
            </a:spcBef>
            <a:spcAft>
              <a:spcPct val="35000"/>
            </a:spcAft>
            <a:buNone/>
          </a:pPr>
          <a:r>
            <a:rPr lang="en-US" sz="1400" kern="1200" dirty="0">
              <a:solidFill>
                <a:schemeClr val="tx1"/>
              </a:solidFill>
              <a:effectLst/>
              <a:latin typeface="+mn-lt"/>
              <a:ea typeface="+mn-ea"/>
              <a:cs typeface="+mn-cs"/>
            </a:rPr>
            <a:t>1. Image segmentation  (</a:t>
          </a:r>
          <a:r>
            <a:rPr lang="en-US" sz="1400" kern="1200" dirty="0">
              <a:solidFill>
                <a:schemeClr val="bg1"/>
              </a:solidFill>
              <a:effectLst/>
              <a:latin typeface="+mn-lt"/>
              <a:ea typeface="+mn-ea"/>
              <a:cs typeface="+mn-cs"/>
            </a:rPr>
            <a:t>Alexi et al,2005</a:t>
          </a:r>
          <a:r>
            <a:rPr lang="en-US" sz="1400" kern="1200" dirty="0">
              <a:solidFill>
                <a:schemeClr val="tx1"/>
              </a:solidFill>
              <a:effectLst/>
              <a:latin typeface="+mn-lt"/>
              <a:ea typeface="+mn-ea"/>
              <a:cs typeface="+mn-cs"/>
            </a:rPr>
            <a:t>)</a:t>
          </a:r>
        </a:p>
        <a:p>
          <a:pPr marL="0" lvl="0" indent="0" algn="l" defTabSz="1066800">
            <a:lnSpc>
              <a:spcPct val="90000"/>
            </a:lnSpc>
            <a:spcBef>
              <a:spcPct val="0"/>
            </a:spcBef>
            <a:spcAft>
              <a:spcPct val="35000"/>
            </a:spcAft>
            <a:buNone/>
          </a:pPr>
          <a:r>
            <a:rPr lang="en-US" sz="1400" kern="1200" dirty="0">
              <a:solidFill>
                <a:schemeClr val="tx1"/>
              </a:solidFill>
              <a:effectLst/>
              <a:latin typeface="+mn-lt"/>
              <a:ea typeface="+mn-ea"/>
              <a:cs typeface="+mn-cs"/>
            </a:rPr>
            <a:t>2. Image Annotation by coherent language model and active learning (</a:t>
          </a:r>
          <a:r>
            <a:rPr lang="en-US" sz="1400" kern="1200" dirty="0">
              <a:solidFill>
                <a:schemeClr val="bg1"/>
              </a:solidFill>
              <a:effectLst/>
              <a:latin typeface="+mn-lt"/>
              <a:ea typeface="+mn-ea"/>
              <a:cs typeface="+mn-cs"/>
            </a:rPr>
            <a:t>Rong et al,2004</a:t>
          </a:r>
          <a:r>
            <a:rPr lang="en-US" sz="1400" kern="1200" dirty="0">
              <a:solidFill>
                <a:schemeClr val="tx1"/>
              </a:solidFill>
              <a:effectLst/>
              <a:latin typeface="+mn-lt"/>
              <a:ea typeface="+mn-ea"/>
              <a:cs typeface="+mn-cs"/>
            </a:rPr>
            <a:t>)</a:t>
          </a:r>
        </a:p>
        <a:p>
          <a:pPr marL="0" lvl="0" indent="0" algn="l" defTabSz="1066800">
            <a:lnSpc>
              <a:spcPct val="90000"/>
            </a:lnSpc>
            <a:spcBef>
              <a:spcPct val="0"/>
            </a:spcBef>
            <a:spcAft>
              <a:spcPct val="35000"/>
            </a:spcAft>
            <a:buNone/>
          </a:pPr>
          <a:r>
            <a:rPr lang="en-US" sz="1400" kern="1200" dirty="0">
              <a:solidFill>
                <a:schemeClr val="tx1"/>
              </a:solidFill>
              <a:effectLst/>
              <a:latin typeface="+mn-lt"/>
              <a:ea typeface="+mn-ea"/>
              <a:cs typeface="+mn-cs"/>
            </a:rPr>
            <a:t>3. Content-Based Image Annotation Refinement (</a:t>
          </a:r>
          <a:r>
            <a:rPr lang="en-US" sz="1400" kern="1200" dirty="0"/>
            <a:t>Wang et al,2007)</a:t>
          </a:r>
          <a:endParaRPr lang="en-US" sz="1400" kern="1200" dirty="0">
            <a:solidFill>
              <a:schemeClr val="tx1"/>
            </a:solidFill>
            <a:effectLst/>
            <a:latin typeface="+mn-lt"/>
            <a:ea typeface="+mn-ea"/>
            <a:cs typeface="+mn-cs"/>
          </a:endParaRPr>
        </a:p>
        <a:p>
          <a:pPr marL="0" lvl="0" indent="0" algn="l" defTabSz="1066800">
            <a:lnSpc>
              <a:spcPct val="90000"/>
            </a:lnSpc>
            <a:spcBef>
              <a:spcPct val="0"/>
            </a:spcBef>
            <a:spcAft>
              <a:spcPct val="35000"/>
            </a:spcAft>
            <a:buNone/>
          </a:pPr>
          <a:endParaRPr lang="en-US" sz="1400" kern="1200" dirty="0"/>
        </a:p>
      </dsp:txBody>
      <dsp:txXfrm>
        <a:off x="2965740" y="3004430"/>
        <a:ext cx="8803472" cy="25677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1D1BC-BE54-E64B-B254-9E633F872C34}">
      <dsp:nvSpPr>
        <dsp:cNvPr id="0" name=""/>
        <dsp:cNvSpPr/>
      </dsp:nvSpPr>
      <dsp:spPr>
        <a:xfrm>
          <a:off x="0" y="453068"/>
          <a:ext cx="10515600" cy="16443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604012" rIns="816127" bIns="206248"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COCO CN (Xirong Li et al,2018)</a:t>
          </a:r>
        </a:p>
        <a:p>
          <a:pPr marL="285750" lvl="1" indent="-285750" algn="l" defTabSz="1289050">
            <a:lnSpc>
              <a:spcPct val="90000"/>
            </a:lnSpc>
            <a:spcBef>
              <a:spcPct val="0"/>
            </a:spcBef>
            <a:spcAft>
              <a:spcPct val="15000"/>
            </a:spcAft>
            <a:buChar char="•"/>
          </a:pPr>
          <a:r>
            <a:rPr lang="en-US" sz="2900" kern="1200" dirty="0"/>
            <a:t>STAIRS (Yuya et al,2018)</a:t>
          </a:r>
        </a:p>
      </dsp:txBody>
      <dsp:txXfrm>
        <a:off x="0" y="453068"/>
        <a:ext cx="10515600" cy="1644300"/>
      </dsp:txXfrm>
    </dsp:sp>
    <dsp:sp modelId="{A8563F1D-9EF8-AF4D-9F67-B67B4DF54A49}">
      <dsp:nvSpPr>
        <dsp:cNvPr id="0" name=""/>
        <dsp:cNvSpPr/>
      </dsp:nvSpPr>
      <dsp:spPr>
        <a:xfrm>
          <a:off x="525780" y="25028"/>
          <a:ext cx="7360920" cy="8560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8225" tIns="0" rIns="278225" bIns="0" numCol="1" spcCol="1270" anchor="ctr" anchorCtr="0">
          <a:noAutofit/>
        </a:bodyPr>
        <a:lstStyle/>
        <a:p>
          <a:pPr marL="0" lvl="0" indent="0" algn="l" defTabSz="1289050">
            <a:lnSpc>
              <a:spcPct val="90000"/>
            </a:lnSpc>
            <a:spcBef>
              <a:spcPct val="0"/>
            </a:spcBef>
            <a:spcAft>
              <a:spcPct val="35000"/>
            </a:spcAft>
            <a:buNone/>
          </a:pPr>
          <a:r>
            <a:rPr lang="en-US" sz="2900" b="1" kern="1200" dirty="0">
              <a:latin typeface="+mn-lt"/>
            </a:rPr>
            <a:t>MS COCO </a:t>
          </a:r>
          <a:r>
            <a:rPr lang="en-US" sz="2900" b="0" i="0" kern="1200" dirty="0">
              <a:latin typeface="Arial" panose="020B0604020202020204" pitchFamily="34" charset="0"/>
              <a:cs typeface="Arial" panose="020B0604020202020204" pitchFamily="34" charset="0"/>
            </a:rPr>
            <a:t>(Tsung-Yi et al,2014)</a:t>
          </a:r>
        </a:p>
      </dsp:txBody>
      <dsp:txXfrm>
        <a:off x="567570" y="66818"/>
        <a:ext cx="7277340" cy="772500"/>
      </dsp:txXfrm>
    </dsp:sp>
    <dsp:sp modelId="{EAFC72D6-84B1-1540-AACE-AE339AAACC92}">
      <dsp:nvSpPr>
        <dsp:cNvPr id="0" name=""/>
        <dsp:cNvSpPr/>
      </dsp:nvSpPr>
      <dsp:spPr>
        <a:xfrm>
          <a:off x="0" y="2682008"/>
          <a:ext cx="10515600" cy="16443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604012" rIns="816127" bIns="206248" numCol="1" spcCol="1270" anchor="t" anchorCtr="0">
          <a:noAutofit/>
        </a:bodyPr>
        <a:lstStyle/>
        <a:p>
          <a:pPr marL="285750" lvl="1" indent="-285750" algn="l" defTabSz="1289050">
            <a:lnSpc>
              <a:spcPct val="90000"/>
            </a:lnSpc>
            <a:spcBef>
              <a:spcPct val="0"/>
            </a:spcBef>
            <a:spcAft>
              <a:spcPct val="15000"/>
            </a:spcAft>
            <a:buChar char="•"/>
          </a:pPr>
          <a:r>
            <a:rPr lang="en-US" sz="2900" kern="1200" dirty="0">
              <a:solidFill>
                <a:prstClr val="black">
                  <a:hueOff val="0"/>
                  <a:satOff val="0"/>
                  <a:lumOff val="0"/>
                  <a:alphaOff val="0"/>
                </a:prstClr>
              </a:solidFill>
              <a:latin typeface="+mn-lt"/>
              <a:ea typeface="+mn-ea"/>
              <a:cs typeface="+mn-cs"/>
            </a:rPr>
            <a:t>Multi30K (</a:t>
          </a:r>
          <a:r>
            <a:rPr lang="en-US" sz="2900" kern="1200" dirty="0"/>
            <a:t>Elliott et al,2016)</a:t>
          </a:r>
          <a:endParaRPr lang="en-US" sz="2900" kern="1200" dirty="0">
            <a:solidFill>
              <a:prstClr val="black">
                <a:hueOff val="0"/>
                <a:satOff val="0"/>
                <a:lumOff val="0"/>
                <a:alphaOff val="0"/>
              </a:prstClr>
            </a:solidFill>
            <a:latin typeface="+mn-lt"/>
            <a:ea typeface="+mn-ea"/>
            <a:cs typeface="+mn-cs"/>
          </a:endParaRPr>
        </a:p>
        <a:p>
          <a:pPr marL="285750" lvl="1" indent="-285750" algn="l" defTabSz="1289050">
            <a:lnSpc>
              <a:spcPct val="90000"/>
            </a:lnSpc>
            <a:spcBef>
              <a:spcPct val="0"/>
            </a:spcBef>
            <a:spcAft>
              <a:spcPct val="15000"/>
            </a:spcAft>
            <a:buChar char="•"/>
          </a:pPr>
          <a:r>
            <a:rPr lang="en-US" sz="2900" kern="1200" dirty="0">
              <a:solidFill>
                <a:prstClr val="black">
                  <a:hueOff val="0"/>
                  <a:satOff val="0"/>
                  <a:lumOff val="0"/>
                  <a:alphaOff val="0"/>
                </a:prstClr>
              </a:solidFill>
              <a:latin typeface="+mn-lt"/>
              <a:ea typeface="+mn-ea"/>
              <a:cs typeface="+mn-cs"/>
            </a:rPr>
            <a:t>Flickr30k Entities (</a:t>
          </a:r>
          <a:r>
            <a:rPr lang="en-US" sz="2900" kern="1200" dirty="0"/>
            <a:t>Bryan A et al,2015)</a:t>
          </a:r>
          <a:endParaRPr lang="en-US" sz="2900" kern="1200" dirty="0">
            <a:solidFill>
              <a:prstClr val="black">
                <a:hueOff val="0"/>
                <a:satOff val="0"/>
                <a:lumOff val="0"/>
                <a:alphaOff val="0"/>
              </a:prstClr>
            </a:solidFill>
            <a:latin typeface="+mn-lt"/>
            <a:ea typeface="+mn-ea"/>
            <a:cs typeface="+mn-cs"/>
          </a:endParaRPr>
        </a:p>
      </dsp:txBody>
      <dsp:txXfrm>
        <a:off x="0" y="2682008"/>
        <a:ext cx="10515600" cy="1644300"/>
      </dsp:txXfrm>
    </dsp:sp>
    <dsp:sp modelId="{E2D3B350-00D9-B54E-8931-B54DF76F2FC8}">
      <dsp:nvSpPr>
        <dsp:cNvPr id="0" name=""/>
        <dsp:cNvSpPr/>
      </dsp:nvSpPr>
      <dsp:spPr>
        <a:xfrm>
          <a:off x="525780" y="2253969"/>
          <a:ext cx="7360920" cy="8560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8225" tIns="0" rIns="278225" bIns="0" numCol="1" spcCol="1270" anchor="ctr" anchorCtr="0">
          <a:noAutofit/>
        </a:bodyPr>
        <a:lstStyle/>
        <a:p>
          <a:pPr marL="0" lvl="0" indent="0" algn="l" defTabSz="1289050">
            <a:lnSpc>
              <a:spcPct val="90000"/>
            </a:lnSpc>
            <a:spcBef>
              <a:spcPct val="0"/>
            </a:spcBef>
            <a:spcAft>
              <a:spcPct val="35000"/>
            </a:spcAft>
            <a:buNone/>
          </a:pPr>
          <a:r>
            <a:rPr lang="en-US" sz="2900" b="1" kern="1200" dirty="0"/>
            <a:t>Flickr30K </a:t>
          </a:r>
          <a:r>
            <a:rPr lang="en-US" sz="2900" b="0" kern="1200" dirty="0"/>
            <a:t>(young et al,2014)</a:t>
          </a:r>
        </a:p>
      </dsp:txBody>
      <dsp:txXfrm>
        <a:off x="567570" y="2295759"/>
        <a:ext cx="7277340" cy="7725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97F77-DCCF-454A-A1A1-CD3644512770}" type="datetimeFigureOut">
              <a:rPr lang="en-US" smtClean="0"/>
              <a:t>8/27/19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D6D4D2-2C1F-B644-9BB7-E3F1A519CF74}" type="slidenum">
              <a:rPr lang="en-US" smtClean="0"/>
              <a:t>‹#›</a:t>
            </a:fld>
            <a:endParaRPr lang="en-US"/>
          </a:p>
        </p:txBody>
      </p:sp>
    </p:spTree>
    <p:extLst>
      <p:ext uri="{BB962C8B-B14F-4D97-AF65-F5344CB8AC3E}">
        <p14:creationId xmlns:p14="http://schemas.microsoft.com/office/powerpoint/2010/main" val="1420851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1</a:t>
            </a:fld>
            <a:endParaRPr lang="en-US"/>
          </a:p>
        </p:txBody>
      </p:sp>
    </p:spTree>
    <p:extLst>
      <p:ext uri="{BB962C8B-B14F-4D97-AF65-F5344CB8AC3E}">
        <p14:creationId xmlns:p14="http://schemas.microsoft.com/office/powerpoint/2010/main" val="2220488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10</a:t>
            </a:fld>
            <a:endParaRPr lang="en-US"/>
          </a:p>
        </p:txBody>
      </p:sp>
    </p:spTree>
    <p:extLst>
      <p:ext uri="{BB962C8B-B14F-4D97-AF65-F5344CB8AC3E}">
        <p14:creationId xmlns:p14="http://schemas.microsoft.com/office/powerpoint/2010/main" val="1622582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11</a:t>
            </a:fld>
            <a:endParaRPr lang="en-US"/>
          </a:p>
        </p:txBody>
      </p:sp>
    </p:spTree>
    <p:extLst>
      <p:ext uri="{BB962C8B-B14F-4D97-AF65-F5344CB8AC3E}">
        <p14:creationId xmlns:p14="http://schemas.microsoft.com/office/powerpoint/2010/main" val="3427636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12</a:t>
            </a:fld>
            <a:endParaRPr lang="en-US"/>
          </a:p>
        </p:txBody>
      </p:sp>
    </p:spTree>
    <p:extLst>
      <p:ext uri="{BB962C8B-B14F-4D97-AF65-F5344CB8AC3E}">
        <p14:creationId xmlns:p14="http://schemas.microsoft.com/office/powerpoint/2010/main" val="2597403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13</a:t>
            </a:fld>
            <a:endParaRPr lang="en-US"/>
          </a:p>
        </p:txBody>
      </p:sp>
    </p:spTree>
    <p:extLst>
      <p:ext uri="{BB962C8B-B14F-4D97-AF65-F5344CB8AC3E}">
        <p14:creationId xmlns:p14="http://schemas.microsoft.com/office/powerpoint/2010/main" val="1760962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Although such items appeared to be too obvious to be useful in assessments, they indeed acted as a further modest hurdle for workers to meet and identified many workers not completing the task with due care.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14</a:t>
            </a:fld>
            <a:endParaRPr lang="en-US"/>
          </a:p>
        </p:txBody>
      </p:sp>
    </p:spTree>
    <p:extLst>
      <p:ext uri="{BB962C8B-B14F-4D97-AF65-F5344CB8AC3E}">
        <p14:creationId xmlns:p14="http://schemas.microsoft.com/office/powerpoint/2010/main" val="3931122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15</a:t>
            </a:fld>
            <a:endParaRPr lang="en-US"/>
          </a:p>
        </p:txBody>
      </p:sp>
    </p:spTree>
    <p:extLst>
      <p:ext uri="{BB962C8B-B14F-4D97-AF65-F5344CB8AC3E}">
        <p14:creationId xmlns:p14="http://schemas.microsoft.com/office/powerpoint/2010/main" val="3853602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experiment is divided into stage 1 and stage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16</a:t>
            </a:fld>
            <a:endParaRPr lang="en-US"/>
          </a:p>
        </p:txBody>
      </p:sp>
    </p:spTree>
    <p:extLst>
      <p:ext uri="{BB962C8B-B14F-4D97-AF65-F5344CB8AC3E}">
        <p14:creationId xmlns:p14="http://schemas.microsoft.com/office/powerpoint/2010/main" val="3919642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17</a:t>
            </a:fld>
            <a:endParaRPr lang="en-US"/>
          </a:p>
        </p:txBody>
      </p:sp>
    </p:spTree>
    <p:extLst>
      <p:ext uri="{BB962C8B-B14F-4D97-AF65-F5344CB8AC3E}">
        <p14:creationId xmlns:p14="http://schemas.microsoft.com/office/powerpoint/2010/main" val="1954580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18</a:t>
            </a:fld>
            <a:endParaRPr lang="en-US"/>
          </a:p>
        </p:txBody>
      </p:sp>
    </p:spTree>
    <p:extLst>
      <p:ext uri="{BB962C8B-B14F-4D97-AF65-F5344CB8AC3E}">
        <p14:creationId xmlns:p14="http://schemas.microsoft.com/office/powerpoint/2010/main" val="4204567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19</a:t>
            </a:fld>
            <a:endParaRPr lang="en-US"/>
          </a:p>
        </p:txBody>
      </p:sp>
    </p:spTree>
    <p:extLst>
      <p:ext uri="{BB962C8B-B14F-4D97-AF65-F5344CB8AC3E}">
        <p14:creationId xmlns:p14="http://schemas.microsoft.com/office/powerpoint/2010/main" val="293284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Crowd-sourcing is widely used in industry and research for manual image annotation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DA, Some of the poorly translated sentences and perfectly translated sentences are presented to workers intentionally, with Machine translated system outputs and asked them to evaluate it to identify their reliability.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Crowd-sourcing is the practice of obtaining needed services from large group of geographically dispersed people via the Internet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effectLst/>
                <a:latin typeface="+mn-lt"/>
                <a:ea typeface="+mn-ea"/>
                <a:cs typeface="+mn-cs"/>
              </a:rPr>
              <a:t>Approved by ethics approval panel.</a:t>
            </a:r>
            <a:endParaRPr lang="en-US" sz="16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strategy will allow researchers to source quality data cheaply and on a large scale. </a:t>
            </a:r>
            <a:endParaRPr lang="en-US" dirty="0"/>
          </a:p>
          <a:p>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2</a:t>
            </a:fld>
            <a:endParaRPr lang="en-US"/>
          </a:p>
        </p:txBody>
      </p:sp>
    </p:spTree>
    <p:extLst>
      <p:ext uri="{BB962C8B-B14F-4D97-AF65-F5344CB8AC3E}">
        <p14:creationId xmlns:p14="http://schemas.microsoft.com/office/powerpoint/2010/main" val="1589256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20</a:t>
            </a:fld>
            <a:endParaRPr lang="en-US"/>
          </a:p>
        </p:txBody>
      </p:sp>
    </p:spTree>
    <p:extLst>
      <p:ext uri="{BB962C8B-B14F-4D97-AF65-F5344CB8AC3E}">
        <p14:creationId xmlns:p14="http://schemas.microsoft.com/office/powerpoint/2010/main" val="2498787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analysis of captions shows that there is no significant difference between the length of captions submitted by reliable workers satisfying assumption A and assumption B.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21</a:t>
            </a:fld>
            <a:endParaRPr lang="en-US"/>
          </a:p>
        </p:txBody>
      </p:sp>
    </p:spTree>
    <p:extLst>
      <p:ext uri="{BB962C8B-B14F-4D97-AF65-F5344CB8AC3E}">
        <p14:creationId xmlns:p14="http://schemas.microsoft.com/office/powerpoint/2010/main" val="3914888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experiment setup is evaluated in stage 1 and is limited to only a small sample of workers and images. As part of stage 2, the complete dataset is used.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22</a:t>
            </a:fld>
            <a:endParaRPr lang="en-US"/>
          </a:p>
        </p:txBody>
      </p:sp>
    </p:spTree>
    <p:extLst>
      <p:ext uri="{BB962C8B-B14F-4D97-AF65-F5344CB8AC3E}">
        <p14:creationId xmlns:p14="http://schemas.microsoft.com/office/powerpoint/2010/main" val="2468230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23</a:t>
            </a:fld>
            <a:endParaRPr lang="en-US"/>
          </a:p>
        </p:txBody>
      </p:sp>
    </p:spTree>
    <p:extLst>
      <p:ext uri="{BB962C8B-B14F-4D97-AF65-F5344CB8AC3E}">
        <p14:creationId xmlns:p14="http://schemas.microsoft.com/office/powerpoint/2010/main" val="1276439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reliable workers can differentiate perfectly translated sentences from bad translated sentences easily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24</a:t>
            </a:fld>
            <a:endParaRPr lang="en-US"/>
          </a:p>
        </p:txBody>
      </p:sp>
    </p:spTree>
    <p:extLst>
      <p:ext uri="{BB962C8B-B14F-4D97-AF65-F5344CB8AC3E}">
        <p14:creationId xmlns:p14="http://schemas.microsoft.com/office/powerpoint/2010/main" val="3286384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25</a:t>
            </a:fld>
            <a:endParaRPr lang="en-US"/>
          </a:p>
        </p:txBody>
      </p:sp>
    </p:spTree>
    <p:extLst>
      <p:ext uri="{BB962C8B-B14F-4D97-AF65-F5344CB8AC3E}">
        <p14:creationId xmlns:p14="http://schemas.microsoft.com/office/powerpoint/2010/main" val="936049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strategy will be able to collect quality data and can be used for different crowdsourcing task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26</a:t>
            </a:fld>
            <a:endParaRPr lang="en-US"/>
          </a:p>
        </p:txBody>
      </p:sp>
    </p:spTree>
    <p:extLst>
      <p:ext uri="{BB962C8B-B14F-4D97-AF65-F5344CB8AC3E}">
        <p14:creationId xmlns:p14="http://schemas.microsoft.com/office/powerpoint/2010/main" val="2968737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27</a:t>
            </a:fld>
            <a:endParaRPr lang="en-US"/>
          </a:p>
        </p:txBody>
      </p:sp>
    </p:spTree>
    <p:extLst>
      <p:ext uri="{BB962C8B-B14F-4D97-AF65-F5344CB8AC3E}">
        <p14:creationId xmlns:p14="http://schemas.microsoft.com/office/powerpoint/2010/main" val="2095688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Manual annotation of image content is considered “best case” in terms of accuracy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Image segmentation algorithms are used to classify the images into a number of unevenly shaped blob regions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Image Annotation by coherent language model and active learning [8] uses the word to word correlation, as image features are inadequate in establishing the corresponding word annotation. To integrate the word-to-word correlation, it approximates the probability of annotating an image with a set of words.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Content-Based Image Annotation Refinement  approach improves the existing annotations of images. It refines the conditional probability so that more precise annotations will have higher probabilities. </a:t>
            </a:r>
            <a:endParaRPr lang="en-US" dirty="0"/>
          </a:p>
          <a:p>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3</a:t>
            </a:fld>
            <a:endParaRPr lang="en-US"/>
          </a:p>
        </p:txBody>
      </p:sp>
    </p:spTree>
    <p:extLst>
      <p:ext uri="{BB962C8B-B14F-4D97-AF65-F5344CB8AC3E}">
        <p14:creationId xmlns:p14="http://schemas.microsoft.com/office/powerpoint/2010/main" val="2631053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Microsoft Common Object in Context (MS COCO) is the largest dataset containing 300k images . The creation of the dataset drew upon extensive crowd-source involvement via novel user interface.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COCO CN dataset is the recent extension of MS COCO data set with manually translated Chinese image descriptions. COCO CN argued that there is number of typos and misspelling in the MS COCO and the quality of crowd-sourced data is unresolved. They developed a web-based image annotation system that allows users to annotate images remotely and independently. The author justified that this approach has improved the quality of crowd-sourcing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STAIR is the extension of MS COCO which has 820,310 Japanese captions for 164,062 images. The English captions were manually translated to Japanese by crowd-source with certain provided guidelines . The quality of the caption is evaluated by sampling inspection.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Flickr30k Dataset contains 31,014 images sourced from online photo-sharing websites. Each image is paired with five English image descriptions, collected from crowd-sourcing.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Multi30k dataset extends the Flickr30K dataset with I) German translations created by professional translators over a subset of the English descriptions, and ii) descriptions crowd- sourced independently of the original English descriptions.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4</a:t>
            </a:fld>
            <a:endParaRPr lang="en-US"/>
          </a:p>
        </p:txBody>
      </p:sp>
    </p:spTree>
    <p:extLst>
      <p:ext uri="{BB962C8B-B14F-4D97-AF65-F5344CB8AC3E}">
        <p14:creationId xmlns:p14="http://schemas.microsoft.com/office/powerpoint/2010/main" val="17946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BLEU (bilingual evaluation understudy) was one of the first metrics to claim a high correlation with human judgments of quality and remains one of the most popular automated and economic parameters. </a:t>
            </a:r>
            <a:endParaRPr lang="en-US" dirty="0"/>
          </a:p>
          <a:p>
            <a:r>
              <a:rPr lang="en-US" sz="1200" kern="1200" dirty="0">
                <a:solidFill>
                  <a:schemeClr val="tx1"/>
                </a:solidFill>
                <a:effectLst/>
                <a:latin typeface="+mn-lt"/>
                <a:ea typeface="+mn-ea"/>
                <a:cs typeface="+mn-cs"/>
              </a:rPr>
              <a:t>Scores are computed for single translated segments—generally sentences—by matching them with a set of good quality reference translations.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NIST (National Institute of Standards and Technology) precision measure is a metric used to evaluate the MT variants. The more of these N-grams that a translation shares with the reference translations, the better the translation is judged to be. NIST is intended as an enhanced version of BLEU.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F-measure is a metric which measures the harmonic mean of precision and recall. The metric is based on the search for the most suitable match between the candidate and reference translations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Meteor automatic evaluation metric scores machine translation hypotheses by aligning them to one or more reference translations. Meteor is an improved version of F-Measure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no best MT automatic evaluation metric because different tasks have different interpretations of what constitutes a good, fit for purpose translation.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5</a:t>
            </a:fld>
            <a:endParaRPr lang="en-US"/>
          </a:p>
        </p:txBody>
      </p:sp>
    </p:spTree>
    <p:extLst>
      <p:ext uri="{BB962C8B-B14F-4D97-AF65-F5344CB8AC3E}">
        <p14:creationId xmlns:p14="http://schemas.microsoft.com/office/powerpoint/2010/main" val="658076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Subset of  </a:t>
            </a:r>
            <a:r>
              <a:rPr lang="en-US" sz="1200" kern="1200">
                <a:solidFill>
                  <a:schemeClr val="tx1"/>
                </a:solidFill>
                <a:effectLst/>
                <a:latin typeface="+mn-lt"/>
                <a:ea typeface="+mn-ea"/>
                <a:cs typeface="+mn-cs"/>
              </a:rPr>
              <a:t>Flickr30K Entities. The </a:t>
            </a:r>
            <a:r>
              <a:rPr lang="en-US" sz="1200" kern="1200" dirty="0">
                <a:solidFill>
                  <a:schemeClr val="tx1"/>
                </a:solidFill>
                <a:effectLst/>
                <a:latin typeface="+mn-lt"/>
                <a:ea typeface="+mn-ea"/>
                <a:cs typeface="+mn-cs"/>
              </a:rPr>
              <a:t>dataset proposes a benchmark task of phrase localization.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6</a:t>
            </a:fld>
            <a:endParaRPr lang="en-US"/>
          </a:p>
        </p:txBody>
      </p:sp>
    </p:spTree>
    <p:extLst>
      <p:ext uri="{BB962C8B-B14F-4D97-AF65-F5344CB8AC3E}">
        <p14:creationId xmlns:p14="http://schemas.microsoft.com/office/powerpoint/2010/main" val="2694589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Direct Assessment was demonstrated to show that it was possible to measure MT systems reliably based on crowd- sourced judgments alone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7</a:t>
            </a:fld>
            <a:endParaRPr lang="en-US"/>
          </a:p>
        </p:txBody>
      </p:sp>
    </p:spTree>
    <p:extLst>
      <p:ext uri="{BB962C8B-B14F-4D97-AF65-F5344CB8AC3E}">
        <p14:creationId xmlns:p14="http://schemas.microsoft.com/office/powerpoint/2010/main" val="3817590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additional specification was that only native speakers of the language complete HITs, in this case it was English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8</a:t>
            </a:fld>
            <a:endParaRPr lang="en-US"/>
          </a:p>
        </p:txBody>
      </p:sp>
    </p:spTree>
    <p:extLst>
      <p:ext uri="{BB962C8B-B14F-4D97-AF65-F5344CB8AC3E}">
        <p14:creationId xmlns:p14="http://schemas.microsoft.com/office/powerpoint/2010/main" val="1820472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D6D4D2-2C1F-B644-9BB7-E3F1A519CF74}" type="slidenum">
              <a:rPr lang="en-US" smtClean="0"/>
              <a:t>9</a:t>
            </a:fld>
            <a:endParaRPr lang="en-US"/>
          </a:p>
        </p:txBody>
      </p:sp>
    </p:spTree>
    <p:extLst>
      <p:ext uri="{BB962C8B-B14F-4D97-AF65-F5344CB8AC3E}">
        <p14:creationId xmlns:p14="http://schemas.microsoft.com/office/powerpoint/2010/main" val="264134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54093" y="1498061"/>
            <a:ext cx="9144000" cy="1068320"/>
          </a:xfrm>
        </p:spPr>
        <p:txBody>
          <a:bodyPr anchor="t">
            <a:norm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2354093" y="290164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5798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94172"/>
            <a:ext cx="9144000" cy="1243418"/>
          </a:xfrm>
        </p:spPr>
        <p:txBody>
          <a:bodyPr anchor="b">
            <a:normAutofit/>
          </a:bodyPr>
          <a:lstStyle>
            <a:lvl1pPr algn="ctr">
              <a:defRPr sz="44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436667"/>
            <a:ext cx="9144000" cy="121315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468394" y="2120629"/>
            <a:ext cx="8539263" cy="38035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9566" y="2017308"/>
            <a:ext cx="9144000" cy="2387600"/>
          </a:xfrm>
        </p:spPr>
        <p:txBody>
          <a:bodyPr anchor="b">
            <a:normAutofit/>
          </a:bodyPr>
          <a:lstStyle>
            <a:lvl1pPr algn="ctr">
              <a:defRPr sz="44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039566" y="4477527"/>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04288" y="1122363"/>
            <a:ext cx="7963711" cy="2387600"/>
          </a:xfrm>
        </p:spPr>
        <p:txBody>
          <a:bodyPr anchor="b">
            <a:norm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2704288" y="3602038"/>
            <a:ext cx="796371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19248"/>
            <a:ext cx="9144000" cy="2387600"/>
          </a:xfrm>
        </p:spPr>
        <p:txBody>
          <a:bodyPr anchor="b">
            <a:norm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1524000" y="2998923"/>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5753" y="340467"/>
            <a:ext cx="9144000" cy="1087776"/>
          </a:xfrm>
        </p:spPr>
        <p:txBody>
          <a:bodyPr anchor="b">
            <a:norm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2175753" y="152031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83340" y="160844"/>
            <a:ext cx="9638490" cy="1325563"/>
          </a:xfrm>
        </p:spPr>
        <p:txBody>
          <a:bodyPr/>
          <a:lstStyle/>
          <a:p>
            <a:r>
              <a:rPr lang="en-US"/>
              <a:t>Click to edit Master title style</a:t>
            </a:r>
          </a:p>
        </p:txBody>
      </p:sp>
      <p:sp>
        <p:nvSpPr>
          <p:cNvPr id="3" name="Content Placeholder 2"/>
          <p:cNvSpPr>
            <a:spLocks noGrp="1"/>
          </p:cNvSpPr>
          <p:nvPr>
            <p:ph idx="1"/>
          </p:nvPr>
        </p:nvSpPr>
        <p:spPr>
          <a:xfrm>
            <a:off x="2083340" y="1621344"/>
            <a:ext cx="9638490" cy="2765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08178" y="1512989"/>
            <a:ext cx="9145621" cy="957837"/>
          </a:xfrm>
        </p:spPr>
        <p:txBody>
          <a:bodyPr anchor="t"/>
          <a:lstStyle/>
          <a:p>
            <a:r>
              <a:rPr lang="en-US"/>
              <a:t>Click to edit Master title style</a:t>
            </a:r>
          </a:p>
        </p:txBody>
      </p:sp>
      <p:sp>
        <p:nvSpPr>
          <p:cNvPr id="3" name="Content Placeholder 2"/>
          <p:cNvSpPr>
            <a:spLocks noGrp="1"/>
          </p:cNvSpPr>
          <p:nvPr>
            <p:ph idx="1"/>
          </p:nvPr>
        </p:nvSpPr>
        <p:spPr>
          <a:xfrm>
            <a:off x="2208177" y="2704289"/>
            <a:ext cx="9145621" cy="2772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3206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88204" y="291829"/>
            <a:ext cx="9144000" cy="1048865"/>
          </a:xfrm>
        </p:spPr>
        <p:txBody>
          <a:bodyPr anchor="b">
            <a:norm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2088204" y="1432770"/>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78868" y="466927"/>
            <a:ext cx="9144000" cy="854312"/>
          </a:xfrm>
        </p:spPr>
        <p:txBody>
          <a:bodyPr anchor="b">
            <a:norm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2778868" y="1413314"/>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12524" y="141389"/>
            <a:ext cx="9735765" cy="1325563"/>
          </a:xfrm>
        </p:spPr>
        <p:txBody>
          <a:bodyPr/>
          <a:lstStyle/>
          <a:p>
            <a:r>
              <a:rPr lang="en-US"/>
              <a:t>Click to edit Master title style</a:t>
            </a:r>
          </a:p>
        </p:txBody>
      </p:sp>
      <p:sp>
        <p:nvSpPr>
          <p:cNvPr id="3" name="Content Placeholder 2"/>
          <p:cNvSpPr>
            <a:spLocks noGrp="1"/>
          </p:cNvSpPr>
          <p:nvPr>
            <p:ph idx="1"/>
          </p:nvPr>
        </p:nvSpPr>
        <p:spPr>
          <a:xfrm>
            <a:off x="2112524" y="1601889"/>
            <a:ext cx="9735765" cy="2230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14664" y="1984442"/>
            <a:ext cx="9144000" cy="951589"/>
          </a:xfrm>
        </p:spPr>
        <p:txBody>
          <a:bodyPr anchor="b">
            <a:norm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2214664" y="3611766"/>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21668" y="1488331"/>
            <a:ext cx="9144000" cy="2021631"/>
          </a:xfrm>
        </p:spPr>
        <p:txBody>
          <a:bodyPr anchor="b">
            <a:norm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2321668"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67328" y="4484451"/>
            <a:ext cx="8148536" cy="1282329"/>
          </a:xfrm>
        </p:spPr>
        <p:txBody>
          <a:bodyPr anchor="t">
            <a:normAutofit/>
          </a:bodyPr>
          <a:lstStyle>
            <a:lvl1pPr algn="l">
              <a:defRPr sz="4400"/>
            </a:lvl1pPr>
          </a:lstStyle>
          <a:p>
            <a:r>
              <a:rPr lang="en-US" dirty="0"/>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35677" y="2237361"/>
            <a:ext cx="9144000" cy="1272601"/>
          </a:xfrm>
        </p:spPr>
        <p:txBody>
          <a:bodyPr anchor="b">
            <a:norm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2535677"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10.jpg"/></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image" Target="../media/image11.jpg"/></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image" Target="../media/image12.jp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3.jp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jp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6.jp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7.jp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image" Target="../media/image8.jpg"/></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9.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08178" y="939057"/>
            <a:ext cx="7897238"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208178" y="2587557"/>
            <a:ext cx="9145621" cy="312257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8485587"/>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ppleSystemUIFont" charset="-12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ppleSystemUIFont" charset="-12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ppleSystemUIFont" charset="-12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70889" y="141388"/>
            <a:ext cx="953148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170889" y="1601888"/>
            <a:ext cx="9531485" cy="276583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5722869"/>
      </p:ext>
    </p:extLst>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ppleSystemUIFont" charset="-12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ppleSystemUIFont" charset="-12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ppleSystemUIFont" charset="-12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31978" y="160844"/>
            <a:ext cx="976495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131978" y="1621344"/>
            <a:ext cx="9764950" cy="287283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levels</a:t>
            </a:r>
          </a:p>
        </p:txBody>
      </p:sp>
    </p:spTree>
    <p:extLst>
      <p:ext uri="{BB962C8B-B14F-4D97-AF65-F5344CB8AC3E}">
        <p14:creationId xmlns:p14="http://schemas.microsoft.com/office/powerpoint/2010/main" val="2022327202"/>
      </p:ext>
    </p:extLst>
  </p:cSld>
  <p:clrMap bg1="lt1" tx1="dk1" bg2="lt2" tx2="dk2" accent1="accent1" accent2="accent2" accent3="accent3" accent4="accent4" accent5="accent5" accent6="accent6" hlink="hlink" folHlink="folHlink"/>
  <p:sldLayoutIdLst>
    <p:sldLayoutId id="2147483682" r:id="rId1"/>
    <p:sldLayoutId id="214748368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ppleSystemUIFont" charset="-12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ppleSystemUIFont" charset="-12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ppleSystemUIFont" charset="-12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22252" y="141389"/>
            <a:ext cx="9764948"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122252" y="1601889"/>
            <a:ext cx="9764948" cy="280474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500287"/>
      </p:ext>
    </p:extLst>
  </p:cSld>
  <p:clrMap bg1="lt1" tx1="dk1" bg2="lt2" tx2="dk2" accent1="accent1" accent2="accent2" accent3="accent3" accent4="accent4" accent5="accent5" accent6="accent6" hlink="hlink" folHlink="folHlink"/>
  <p:sldLayoutIdLst>
    <p:sldLayoutId id="2147483691" r:id="rId1"/>
    <p:sldLayoutId id="214748369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ppleSystemUIFont" charset="-12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ppleSystemUIFont" charset="-12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ppleSystemUIFont" charset="-12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65443" y="345670"/>
            <a:ext cx="9260732" cy="108429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365443" y="1883991"/>
            <a:ext cx="92607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064635"/>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ppleSystemUIFont" charset="-12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ppleSystemUIFont" charset="-12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ppleSystemUIFont" charset="-12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70890" y="365125"/>
            <a:ext cx="8889459"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170890" y="1825625"/>
            <a:ext cx="8889459"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5755845"/>
      </p:ext>
    </p:extLst>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ppleSystemUIFont" charset="-12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ppleSystemUIFont" charset="-12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ppleSystemUIFont" charset="-12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49494" y="4567474"/>
            <a:ext cx="7498404"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467861244"/>
      </p:ext>
    </p:extLst>
  </p:cSld>
  <p:clrMap bg1="lt1" tx1="dk1" bg2="lt2" tx2="dk2" accent1="accent1" accent2="accent2" accent3="accent3" accent4="accent4" accent5="accent5" accent6="accent6" hlink="hlink" folHlink="folHlink"/>
  <p:sldLayoutIdLst>
    <p:sldLayoutId id="2147483658" r:id="rId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ppleSystemUIFont" charset="-12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ppleSystemUIFont" charset="-12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ppleSystemUIFont" charset="-12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29190" y="1989644"/>
            <a:ext cx="9251006"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529190" y="3450144"/>
            <a:ext cx="9251006" cy="304793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6296241"/>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ppleSystemUIFont" charset="-12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ppleSystemUIFont" charset="-12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ppleSystemUIFont" charset="-12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80226" y="326214"/>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80226" y="2042808"/>
            <a:ext cx="9873574" cy="263619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903605"/>
      </p:ext>
    </p:extLst>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ppleSystemUIFont" charset="-12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ppleSystemUIFont" charset="-12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ppleSystemUIFont" charset="-12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86000" y="2010451"/>
            <a:ext cx="9067799"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18250"/>
      </p:ext>
    </p:extLst>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ppleSystemUIFont" charset="-12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ppleSystemUIFont" charset="-12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ppleSystemUIFont" charset="-12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02732" y="1093449"/>
            <a:ext cx="8951068"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402732" y="2419012"/>
            <a:ext cx="8951068" cy="281446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6597765"/>
      </p:ext>
    </p:extLst>
  </p:cSld>
  <p:clrMap bg1="lt1" tx1="dk1" bg2="lt2" tx2="dk2" accent1="accent1" accent2="accent2" accent3="accent3" accent4="accent4" accent5="accent5" accent6="accent6" hlink="hlink" folHlink="folHlink"/>
  <p:sldLayoutIdLst>
    <p:sldLayoutId id="2147483670" r:id="rId1"/>
    <p:sldLayoutId id="2147483671" r:id="rId2"/>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ppleSystemUIFont" charset="-12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ppleSystemUIFont" charset="-12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ppleSystemUIFont" charset="-12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91446" y="1825625"/>
            <a:ext cx="9262353"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764046"/>
      </p:ext>
    </p:extLst>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ppleSystemUIFont" charset="-12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ppleSystemUIFont" charset="-12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ppleSystemUIFont" charset="-12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8178" y="1512989"/>
            <a:ext cx="9145621" cy="957837"/>
          </a:xfrm>
        </p:spPr>
        <p:txBody>
          <a:bodyPr>
            <a:normAutofit fontScale="90000"/>
          </a:bodyPr>
          <a:lstStyle/>
          <a:p>
            <a:r>
              <a:rPr lang="en-US" sz="4000" dirty="0"/>
              <a:t>Quality Control on Crowd-sourcing Image Annotation using Direct Assessment </a:t>
            </a:r>
            <a:br>
              <a:rPr lang="en-US" dirty="0"/>
            </a:br>
            <a:br>
              <a:rPr lang="en-US" dirty="0"/>
            </a:br>
            <a:endParaRPr lang="en-US" dirty="0"/>
          </a:p>
        </p:txBody>
      </p:sp>
      <p:sp>
        <p:nvSpPr>
          <p:cNvPr id="3" name="Content Placeholder 2"/>
          <p:cNvSpPr>
            <a:spLocks noGrp="1"/>
          </p:cNvSpPr>
          <p:nvPr>
            <p:ph idx="1"/>
          </p:nvPr>
        </p:nvSpPr>
        <p:spPr>
          <a:xfrm>
            <a:off x="2208177" y="4091354"/>
            <a:ext cx="9145621" cy="1385318"/>
          </a:xfrm>
        </p:spPr>
        <p:txBody>
          <a:bodyPr>
            <a:normAutofit lnSpcReduction="10000"/>
          </a:bodyPr>
          <a:lstStyle/>
          <a:p>
            <a:pPr marL="0" indent="0" algn="just">
              <a:lnSpc>
                <a:spcPct val="100000"/>
              </a:lnSpc>
              <a:buNone/>
            </a:pPr>
            <a:r>
              <a:rPr lang="en-US" dirty="0"/>
              <a:t>                                         </a:t>
            </a:r>
            <a:r>
              <a:rPr lang="en-US" sz="2400" dirty="0">
                <a:latin typeface="+mj-lt"/>
              </a:rPr>
              <a:t>CA685</a:t>
            </a:r>
          </a:p>
          <a:p>
            <a:pPr marL="0" indent="0" algn="just">
              <a:lnSpc>
                <a:spcPct val="100000"/>
              </a:lnSpc>
              <a:buNone/>
            </a:pPr>
            <a:r>
              <a:rPr lang="en-US" sz="2400" dirty="0">
                <a:latin typeface="+mj-lt"/>
              </a:rPr>
              <a:t>                                  Navaneethan Rajasekaran</a:t>
            </a:r>
          </a:p>
          <a:p>
            <a:pPr marL="0" indent="0" algn="just">
              <a:lnSpc>
                <a:spcPct val="100000"/>
              </a:lnSpc>
              <a:buNone/>
            </a:pPr>
            <a:r>
              <a:rPr lang="en-US" sz="2000" dirty="0"/>
              <a:t>                                                              </a:t>
            </a:r>
            <a:endParaRPr lang="en-US" dirty="0"/>
          </a:p>
        </p:txBody>
      </p:sp>
    </p:spTree>
    <p:extLst>
      <p:ext uri="{BB962C8B-B14F-4D97-AF65-F5344CB8AC3E}">
        <p14:creationId xmlns:p14="http://schemas.microsoft.com/office/powerpoint/2010/main" val="647445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1076631" y="693173"/>
            <a:ext cx="10277167" cy="1777653"/>
          </a:xfrm>
        </p:spPr>
        <p:txBody>
          <a:bodyPr/>
          <a:lstStyle/>
          <a:p>
            <a:r>
              <a:rPr lang="en-US" b="1" dirty="0"/>
              <a:t>Direct Assessment</a:t>
            </a:r>
          </a:p>
        </p:txBody>
      </p:sp>
      <p:sp>
        <p:nvSpPr>
          <p:cNvPr id="2" name="Content Placeholder 1">
            <a:extLst>
              <a:ext uri="{FF2B5EF4-FFF2-40B4-BE49-F238E27FC236}">
                <a16:creationId xmlns:a16="http://schemas.microsoft.com/office/drawing/2014/main" id="{5D561A02-1233-7244-A301-D421D0EBD99C}"/>
              </a:ext>
            </a:extLst>
          </p:cNvPr>
          <p:cNvSpPr>
            <a:spLocks noGrp="1"/>
          </p:cNvSpPr>
          <p:nvPr>
            <p:ph idx="1"/>
          </p:nvPr>
        </p:nvSpPr>
        <p:spPr/>
        <p:txBody>
          <a:bodyPr/>
          <a:lstStyle/>
          <a:p>
            <a:pPr marL="0" indent="0">
              <a:buNone/>
            </a:pPr>
            <a:endParaRPr lang="en-US" dirty="0"/>
          </a:p>
          <a:p>
            <a:pPr lvl="1"/>
            <a:endParaRPr lang="en-US" dirty="0"/>
          </a:p>
          <a:p>
            <a:endParaRPr lang="en-US" dirty="0"/>
          </a:p>
        </p:txBody>
      </p:sp>
      <p:pic>
        <p:nvPicPr>
          <p:cNvPr id="4" name="Picture 3">
            <a:extLst>
              <a:ext uri="{FF2B5EF4-FFF2-40B4-BE49-F238E27FC236}">
                <a16:creationId xmlns:a16="http://schemas.microsoft.com/office/drawing/2014/main" id="{D8529EDD-9E14-9B46-8336-3E2FFEBE137E}"/>
              </a:ext>
            </a:extLst>
          </p:cNvPr>
          <p:cNvPicPr>
            <a:picLocks noChangeAspect="1"/>
          </p:cNvPicPr>
          <p:nvPr/>
        </p:nvPicPr>
        <p:blipFill rotWithShape="1">
          <a:blip r:embed="rId3"/>
          <a:srcRect t="10992"/>
          <a:stretch/>
        </p:blipFill>
        <p:spPr>
          <a:xfrm>
            <a:off x="653180" y="2704290"/>
            <a:ext cx="8547465" cy="3166510"/>
          </a:xfrm>
          <a:prstGeom prst="rect">
            <a:avLst/>
          </a:prstGeom>
          <a:solidFill>
            <a:schemeClr val="bg1"/>
          </a:solidFill>
          <a:ln>
            <a:solidFill>
              <a:schemeClr val="tx1"/>
            </a:solidFill>
          </a:ln>
        </p:spPr>
      </p:pic>
      <p:sp>
        <p:nvSpPr>
          <p:cNvPr id="6" name="Rectangle 5">
            <a:extLst>
              <a:ext uri="{FF2B5EF4-FFF2-40B4-BE49-F238E27FC236}">
                <a16:creationId xmlns:a16="http://schemas.microsoft.com/office/drawing/2014/main" id="{3D80D1C1-F339-094A-BA37-90DC32E6B00B}"/>
              </a:ext>
            </a:extLst>
          </p:cNvPr>
          <p:cNvSpPr/>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A270C5-C4A4-2245-B798-C7EFED96DA92}"/>
              </a:ext>
            </a:extLst>
          </p:cNvPr>
          <p:cNvSpPr txBox="1"/>
          <p:nvPr/>
        </p:nvSpPr>
        <p:spPr>
          <a:xfrm>
            <a:off x="412954" y="1725561"/>
            <a:ext cx="9570870" cy="400110"/>
          </a:xfrm>
          <a:prstGeom prst="rect">
            <a:avLst/>
          </a:prstGeom>
          <a:noFill/>
        </p:spPr>
        <p:txBody>
          <a:bodyPr wrap="square" rtlCol="0">
            <a:spAutoFit/>
          </a:bodyPr>
          <a:lstStyle/>
          <a:p>
            <a:pPr algn="ctr"/>
            <a:r>
              <a:rPr lang="en-US" sz="2000" dirty="0"/>
              <a:t>SYSTEM Translation</a:t>
            </a:r>
          </a:p>
        </p:txBody>
      </p:sp>
    </p:spTree>
    <p:extLst>
      <p:ext uri="{BB962C8B-B14F-4D97-AF65-F5344CB8AC3E}">
        <p14:creationId xmlns:p14="http://schemas.microsoft.com/office/powerpoint/2010/main" val="3329090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1076631" y="693173"/>
            <a:ext cx="10277167" cy="1777653"/>
          </a:xfrm>
        </p:spPr>
        <p:txBody>
          <a:bodyPr/>
          <a:lstStyle/>
          <a:p>
            <a:r>
              <a:rPr lang="en-US" b="1" dirty="0"/>
              <a:t>Direct Assessment</a:t>
            </a:r>
          </a:p>
        </p:txBody>
      </p:sp>
      <p:sp>
        <p:nvSpPr>
          <p:cNvPr id="2" name="Content Placeholder 1">
            <a:extLst>
              <a:ext uri="{FF2B5EF4-FFF2-40B4-BE49-F238E27FC236}">
                <a16:creationId xmlns:a16="http://schemas.microsoft.com/office/drawing/2014/main" id="{5D561A02-1233-7244-A301-D421D0EBD99C}"/>
              </a:ext>
            </a:extLst>
          </p:cNvPr>
          <p:cNvSpPr>
            <a:spLocks noGrp="1"/>
          </p:cNvSpPr>
          <p:nvPr>
            <p:ph idx="1"/>
          </p:nvPr>
        </p:nvSpPr>
        <p:spPr/>
        <p:txBody>
          <a:bodyPr/>
          <a:lstStyle/>
          <a:p>
            <a:pPr marL="0" indent="0">
              <a:buNone/>
            </a:pPr>
            <a:endParaRPr lang="en-US" dirty="0"/>
          </a:p>
          <a:p>
            <a:pPr lvl="1"/>
            <a:endParaRPr lang="en-US" dirty="0"/>
          </a:p>
          <a:p>
            <a:endParaRPr lang="en-US" dirty="0"/>
          </a:p>
        </p:txBody>
      </p:sp>
      <p:pic>
        <p:nvPicPr>
          <p:cNvPr id="4" name="Picture 3">
            <a:extLst>
              <a:ext uri="{FF2B5EF4-FFF2-40B4-BE49-F238E27FC236}">
                <a16:creationId xmlns:a16="http://schemas.microsoft.com/office/drawing/2014/main" id="{D8529EDD-9E14-9B46-8336-3E2FFEBE137E}"/>
              </a:ext>
            </a:extLst>
          </p:cNvPr>
          <p:cNvPicPr>
            <a:picLocks noChangeAspect="1"/>
          </p:cNvPicPr>
          <p:nvPr/>
        </p:nvPicPr>
        <p:blipFill>
          <a:blip r:embed="rId3"/>
          <a:srcRect/>
          <a:stretch/>
        </p:blipFill>
        <p:spPr>
          <a:xfrm>
            <a:off x="653180" y="2710424"/>
            <a:ext cx="8547465" cy="3154241"/>
          </a:xfrm>
          <a:prstGeom prst="rect">
            <a:avLst/>
          </a:prstGeom>
          <a:solidFill>
            <a:schemeClr val="bg1"/>
          </a:solidFill>
          <a:ln>
            <a:solidFill>
              <a:schemeClr val="tx1"/>
            </a:solidFill>
          </a:ln>
        </p:spPr>
      </p:pic>
      <p:sp>
        <p:nvSpPr>
          <p:cNvPr id="6" name="Rectangle 5">
            <a:extLst>
              <a:ext uri="{FF2B5EF4-FFF2-40B4-BE49-F238E27FC236}">
                <a16:creationId xmlns:a16="http://schemas.microsoft.com/office/drawing/2014/main" id="{3D80D1C1-F339-094A-BA37-90DC32E6B00B}"/>
              </a:ext>
            </a:extLst>
          </p:cNvPr>
          <p:cNvSpPr/>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A270C5-C4A4-2245-B798-C7EFED96DA92}"/>
              </a:ext>
            </a:extLst>
          </p:cNvPr>
          <p:cNvSpPr txBox="1"/>
          <p:nvPr/>
        </p:nvSpPr>
        <p:spPr>
          <a:xfrm>
            <a:off x="412954" y="1725561"/>
            <a:ext cx="9570870" cy="400110"/>
          </a:xfrm>
          <a:prstGeom prst="rect">
            <a:avLst/>
          </a:prstGeom>
          <a:noFill/>
        </p:spPr>
        <p:txBody>
          <a:bodyPr wrap="square" rtlCol="0">
            <a:spAutoFit/>
          </a:bodyPr>
          <a:lstStyle/>
          <a:p>
            <a:pPr algn="ctr"/>
            <a:r>
              <a:rPr lang="en-US" sz="2000" dirty="0"/>
              <a:t>BAD Translation</a:t>
            </a:r>
          </a:p>
        </p:txBody>
      </p:sp>
    </p:spTree>
    <p:extLst>
      <p:ext uri="{BB962C8B-B14F-4D97-AF65-F5344CB8AC3E}">
        <p14:creationId xmlns:p14="http://schemas.microsoft.com/office/powerpoint/2010/main" val="3799845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1136428" y="627564"/>
            <a:ext cx="7474172" cy="1325563"/>
          </a:xfrm>
        </p:spPr>
        <p:txBody>
          <a:bodyPr>
            <a:normAutofit/>
          </a:bodyPr>
          <a:lstStyle/>
          <a:p>
            <a:r>
              <a:rPr lang="en-US" b="1" dirty="0"/>
              <a:t>Direct Assessment</a:t>
            </a:r>
          </a:p>
        </p:txBody>
      </p:sp>
      <p:sp>
        <p:nvSpPr>
          <p:cNvPr id="2" name="Content Placeholder 1">
            <a:extLst>
              <a:ext uri="{FF2B5EF4-FFF2-40B4-BE49-F238E27FC236}">
                <a16:creationId xmlns:a16="http://schemas.microsoft.com/office/drawing/2014/main" id="{5D561A02-1233-7244-A301-D421D0EBD99C}"/>
              </a:ext>
            </a:extLst>
          </p:cNvPr>
          <p:cNvSpPr>
            <a:spLocks noGrp="1"/>
          </p:cNvSpPr>
          <p:nvPr>
            <p:ph idx="1"/>
          </p:nvPr>
        </p:nvSpPr>
        <p:spPr>
          <a:xfrm>
            <a:off x="1136429" y="1622324"/>
            <a:ext cx="7280384" cy="4608112"/>
          </a:xfrm>
        </p:spPr>
        <p:txBody>
          <a:bodyPr anchor="ctr">
            <a:normAutofit/>
          </a:bodyPr>
          <a:lstStyle/>
          <a:p>
            <a:pPr>
              <a:buFont typeface="Wingdings" pitchFamily="2" charset="2"/>
              <a:buChar char="§"/>
            </a:pPr>
            <a:r>
              <a:rPr lang="en-US" sz="2400" dirty="0"/>
              <a:t>The null hypothesis to be tested for each Amazon Mechanical Turk worker - The score difference for MT system translations is not less than the score difference for bad reference pairs. </a:t>
            </a:r>
          </a:p>
          <a:p>
            <a:pPr>
              <a:buFont typeface="Wingdings" pitchFamily="2" charset="2"/>
              <a:buChar char="§"/>
            </a:pPr>
            <a:r>
              <a:rPr lang="en-US" sz="2400" dirty="0"/>
              <a:t>To test statistical significance, the paired t-test is used </a:t>
            </a:r>
          </a:p>
          <a:p>
            <a:pPr>
              <a:buFont typeface="Wingdings" pitchFamily="2" charset="2"/>
              <a:buChar char="§"/>
            </a:pPr>
            <a:r>
              <a:rPr lang="en-US" sz="2400" dirty="0"/>
              <a:t>P &lt; 0.05 as a threshold of reliability is used to assess the workers </a:t>
            </a:r>
          </a:p>
          <a:p>
            <a:pPr>
              <a:buFont typeface="Wingdings" pitchFamily="2" charset="2"/>
              <a:buChar char="§"/>
            </a:pPr>
            <a:endParaRPr lang="en-US" dirty="0"/>
          </a:p>
          <a:p>
            <a:pPr lvl="1">
              <a:buFont typeface="Wingdings" pitchFamily="2" charset="2"/>
              <a:buChar char="Ø"/>
            </a:pPr>
            <a:endParaRPr lang="en-US" sz="2000" dirty="0"/>
          </a:p>
          <a:p>
            <a:endParaRPr lang="en-US" sz="2400" dirty="0"/>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7EDE9EC-B637-440E-B972-D5516651B5C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3987" y="2857501"/>
            <a:ext cx="1142998" cy="1142998"/>
          </a:xfrm>
          <a:prstGeom prst="rect">
            <a:avLst/>
          </a:prstGeom>
        </p:spPr>
      </p:pic>
    </p:spTree>
    <p:extLst>
      <p:ext uri="{BB962C8B-B14F-4D97-AF65-F5344CB8AC3E}">
        <p14:creationId xmlns:p14="http://schemas.microsoft.com/office/powerpoint/2010/main" val="805167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1136428" y="627564"/>
            <a:ext cx="7474172" cy="1325563"/>
          </a:xfrm>
        </p:spPr>
        <p:txBody>
          <a:bodyPr>
            <a:normAutofit fontScale="90000"/>
          </a:bodyPr>
          <a:lstStyle/>
          <a:p>
            <a:r>
              <a:rPr lang="en-US" sz="4900" b="1" dirty="0"/>
              <a:t>Direct</a:t>
            </a:r>
            <a:r>
              <a:rPr lang="en-US" b="1" dirty="0"/>
              <a:t> Assessment for Crowd-sourcing Image Annotation</a:t>
            </a:r>
          </a:p>
        </p:txBody>
      </p:sp>
      <p:sp>
        <p:nvSpPr>
          <p:cNvPr id="2" name="Content Placeholder 1">
            <a:extLst>
              <a:ext uri="{FF2B5EF4-FFF2-40B4-BE49-F238E27FC236}">
                <a16:creationId xmlns:a16="http://schemas.microsoft.com/office/drawing/2014/main" id="{5D561A02-1233-7244-A301-D421D0EBD99C}"/>
              </a:ext>
            </a:extLst>
          </p:cNvPr>
          <p:cNvSpPr>
            <a:spLocks noGrp="1"/>
          </p:cNvSpPr>
          <p:nvPr>
            <p:ph idx="1"/>
          </p:nvPr>
        </p:nvSpPr>
        <p:spPr>
          <a:xfrm>
            <a:off x="1136429" y="3185652"/>
            <a:ext cx="7280384" cy="3044784"/>
          </a:xfrm>
        </p:spPr>
        <p:txBody>
          <a:bodyPr anchor="ctr">
            <a:normAutofit/>
          </a:bodyPr>
          <a:lstStyle/>
          <a:p>
            <a:pPr>
              <a:buFont typeface="Wingdings" pitchFamily="2" charset="2"/>
              <a:buChar char="§"/>
            </a:pPr>
            <a:r>
              <a:rPr lang="en-US" dirty="0"/>
              <a:t>Direct Assessment is technically modified </a:t>
            </a:r>
            <a:endParaRPr lang="en-US" sz="2400" dirty="0"/>
          </a:p>
          <a:p>
            <a:pPr>
              <a:buFont typeface="Wingdings" pitchFamily="2" charset="2"/>
              <a:buChar char="§"/>
            </a:pPr>
            <a:r>
              <a:rPr lang="en-US" dirty="0"/>
              <a:t>Each HIT contains thirty translation assessments shuffled randomly and seventy Images, one per screen </a:t>
            </a:r>
            <a:endParaRPr lang="en-US" sz="2400" dirty="0"/>
          </a:p>
          <a:p>
            <a:pPr marL="0" indent="0">
              <a:buNone/>
            </a:pPr>
            <a:endParaRPr lang="en-US" dirty="0"/>
          </a:p>
          <a:p>
            <a:pPr lvl="1">
              <a:buFont typeface="Wingdings" pitchFamily="2" charset="2"/>
              <a:buChar char="Ø"/>
            </a:pPr>
            <a:endParaRPr lang="en-US" sz="2000" dirty="0"/>
          </a:p>
          <a:p>
            <a:endParaRPr lang="en-US" sz="2400" dirty="0"/>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7EDE9EC-B637-440E-B972-D5516651B5C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3987" y="2857501"/>
            <a:ext cx="1142998" cy="1142998"/>
          </a:xfrm>
          <a:prstGeom prst="rect">
            <a:avLst/>
          </a:prstGeom>
        </p:spPr>
      </p:pic>
    </p:spTree>
    <p:extLst>
      <p:ext uri="{BB962C8B-B14F-4D97-AF65-F5344CB8AC3E}">
        <p14:creationId xmlns:p14="http://schemas.microsoft.com/office/powerpoint/2010/main" val="4088934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949383" y="705097"/>
            <a:ext cx="10277167" cy="1777653"/>
          </a:xfrm>
        </p:spPr>
        <p:txBody>
          <a:bodyPr/>
          <a:lstStyle/>
          <a:p>
            <a:r>
              <a:rPr lang="en-US" sz="4900" b="1" dirty="0"/>
              <a:t>Direct</a:t>
            </a:r>
            <a:r>
              <a:rPr lang="en-US" b="1" dirty="0"/>
              <a:t> Assessment for Crowd-sourcing Image Captions</a:t>
            </a:r>
          </a:p>
        </p:txBody>
      </p:sp>
      <p:sp>
        <p:nvSpPr>
          <p:cNvPr id="2" name="Content Placeholder 1">
            <a:extLst>
              <a:ext uri="{FF2B5EF4-FFF2-40B4-BE49-F238E27FC236}">
                <a16:creationId xmlns:a16="http://schemas.microsoft.com/office/drawing/2014/main" id="{5D561A02-1233-7244-A301-D421D0EBD99C}"/>
              </a:ext>
            </a:extLst>
          </p:cNvPr>
          <p:cNvSpPr>
            <a:spLocks noGrp="1"/>
          </p:cNvSpPr>
          <p:nvPr>
            <p:ph idx="1"/>
          </p:nvPr>
        </p:nvSpPr>
        <p:spPr/>
        <p:txBody>
          <a:bodyPr/>
          <a:lstStyle/>
          <a:p>
            <a:pPr marL="0" indent="0">
              <a:buNone/>
            </a:pPr>
            <a:endParaRPr lang="en-US" dirty="0"/>
          </a:p>
          <a:p>
            <a:pPr marL="457200" lvl="1" indent="0">
              <a:buNone/>
            </a:pPr>
            <a:endParaRPr lang="en-US" dirty="0"/>
          </a:p>
          <a:p>
            <a:endParaRPr lang="en-US" dirty="0"/>
          </a:p>
        </p:txBody>
      </p:sp>
      <p:sp>
        <p:nvSpPr>
          <p:cNvPr id="6" name="Rectangle 5">
            <a:extLst>
              <a:ext uri="{FF2B5EF4-FFF2-40B4-BE49-F238E27FC236}">
                <a16:creationId xmlns:a16="http://schemas.microsoft.com/office/drawing/2014/main" id="{3D80D1C1-F339-094A-BA37-90DC32E6B00B}"/>
              </a:ext>
            </a:extLst>
          </p:cNvPr>
          <p:cNvSpPr/>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A6C9A6F-7F67-4243-A00F-17881076E9CA}"/>
              </a:ext>
            </a:extLst>
          </p:cNvPr>
          <p:cNvGrpSpPr/>
          <p:nvPr/>
        </p:nvGrpSpPr>
        <p:grpSpPr>
          <a:xfrm>
            <a:off x="1008378" y="2359741"/>
            <a:ext cx="8242300" cy="3908324"/>
            <a:chOff x="1008378" y="2164539"/>
            <a:chExt cx="8242300" cy="3618442"/>
          </a:xfrm>
        </p:grpSpPr>
        <p:pic>
          <p:nvPicPr>
            <p:cNvPr id="7" name="Picture 6" descr="A screenshot of a cell phone&#10;&#10;Description automatically generated">
              <a:extLst>
                <a:ext uri="{FF2B5EF4-FFF2-40B4-BE49-F238E27FC236}">
                  <a16:creationId xmlns:a16="http://schemas.microsoft.com/office/drawing/2014/main" id="{2A954DDD-6154-1148-A238-EF39CB781022}"/>
                </a:ext>
              </a:extLst>
            </p:cNvPr>
            <p:cNvPicPr>
              <a:picLocks noChangeAspect="1"/>
            </p:cNvPicPr>
            <p:nvPr/>
          </p:nvPicPr>
          <p:blipFill>
            <a:blip r:embed="rId3"/>
            <a:stretch>
              <a:fillRect/>
            </a:stretch>
          </p:blipFill>
          <p:spPr>
            <a:xfrm>
              <a:off x="1008378" y="2164539"/>
              <a:ext cx="8242300" cy="1079500"/>
            </a:xfrm>
            <a:prstGeom prst="rect">
              <a:avLst/>
            </a:prstGeom>
          </p:spPr>
        </p:pic>
        <p:sp>
          <p:nvSpPr>
            <p:cNvPr id="8" name="Down Arrow 7">
              <a:extLst>
                <a:ext uri="{FF2B5EF4-FFF2-40B4-BE49-F238E27FC236}">
                  <a16:creationId xmlns:a16="http://schemas.microsoft.com/office/drawing/2014/main" id="{C4E42F3B-78B8-E84B-9225-4D2AF55B034D}"/>
                </a:ext>
              </a:extLst>
            </p:cNvPr>
            <p:cNvSpPr/>
            <p:nvPr/>
          </p:nvSpPr>
          <p:spPr>
            <a:xfrm>
              <a:off x="4852219" y="3429000"/>
              <a:ext cx="545691" cy="9217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ell phone&#10;&#10;Description automatically generated">
              <a:extLst>
                <a:ext uri="{FF2B5EF4-FFF2-40B4-BE49-F238E27FC236}">
                  <a16:creationId xmlns:a16="http://schemas.microsoft.com/office/drawing/2014/main" id="{97D277D1-9209-E04E-810B-A7F22DD50AF1}"/>
                </a:ext>
              </a:extLst>
            </p:cNvPr>
            <p:cNvPicPr>
              <a:picLocks noChangeAspect="1"/>
            </p:cNvPicPr>
            <p:nvPr/>
          </p:nvPicPr>
          <p:blipFill>
            <a:blip r:embed="rId4"/>
            <a:stretch>
              <a:fillRect/>
            </a:stretch>
          </p:blipFill>
          <p:spPr>
            <a:xfrm>
              <a:off x="1008378" y="4703481"/>
              <a:ext cx="8242300" cy="1079500"/>
            </a:xfrm>
            <a:prstGeom prst="rect">
              <a:avLst/>
            </a:prstGeom>
          </p:spPr>
        </p:pic>
      </p:grpSp>
    </p:spTree>
    <p:extLst>
      <p:ext uri="{BB962C8B-B14F-4D97-AF65-F5344CB8AC3E}">
        <p14:creationId xmlns:p14="http://schemas.microsoft.com/office/powerpoint/2010/main" val="4023115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949383" y="705097"/>
            <a:ext cx="10277167" cy="1777653"/>
          </a:xfrm>
        </p:spPr>
        <p:txBody>
          <a:bodyPr/>
          <a:lstStyle/>
          <a:p>
            <a:r>
              <a:rPr lang="en-US" sz="4900" b="1" dirty="0"/>
              <a:t>Direct</a:t>
            </a:r>
            <a:r>
              <a:rPr lang="en-US" b="1" dirty="0"/>
              <a:t> Assessment for Crowd-sourcing Image Captions</a:t>
            </a:r>
          </a:p>
        </p:txBody>
      </p:sp>
      <p:sp>
        <p:nvSpPr>
          <p:cNvPr id="2" name="Content Placeholder 1">
            <a:extLst>
              <a:ext uri="{FF2B5EF4-FFF2-40B4-BE49-F238E27FC236}">
                <a16:creationId xmlns:a16="http://schemas.microsoft.com/office/drawing/2014/main" id="{5D561A02-1233-7244-A301-D421D0EBD99C}"/>
              </a:ext>
            </a:extLst>
          </p:cNvPr>
          <p:cNvSpPr>
            <a:spLocks noGrp="1"/>
          </p:cNvSpPr>
          <p:nvPr>
            <p:ph idx="1"/>
          </p:nvPr>
        </p:nvSpPr>
        <p:spPr/>
        <p:txBody>
          <a:bodyPr/>
          <a:lstStyle/>
          <a:p>
            <a:pPr marL="0" indent="0">
              <a:buNone/>
            </a:pPr>
            <a:endParaRPr lang="en-US" dirty="0"/>
          </a:p>
          <a:p>
            <a:pPr marL="457200" lvl="1" indent="0">
              <a:buNone/>
            </a:pPr>
            <a:endParaRPr lang="en-US" dirty="0"/>
          </a:p>
          <a:p>
            <a:endParaRPr lang="en-US" dirty="0"/>
          </a:p>
        </p:txBody>
      </p:sp>
      <p:sp>
        <p:nvSpPr>
          <p:cNvPr id="6" name="Rectangle 5">
            <a:extLst>
              <a:ext uri="{FF2B5EF4-FFF2-40B4-BE49-F238E27FC236}">
                <a16:creationId xmlns:a16="http://schemas.microsoft.com/office/drawing/2014/main" id="{3D80D1C1-F339-094A-BA37-90DC32E6B00B}"/>
              </a:ext>
            </a:extLst>
          </p:cNvPr>
          <p:cNvSpPr/>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BC2B0130-8DC9-F64B-9B70-563AC56EC899}"/>
              </a:ext>
            </a:extLst>
          </p:cNvPr>
          <p:cNvPicPr>
            <a:picLocks noChangeAspect="1"/>
          </p:cNvPicPr>
          <p:nvPr/>
        </p:nvPicPr>
        <p:blipFill>
          <a:blip r:embed="rId3"/>
          <a:stretch>
            <a:fillRect/>
          </a:stretch>
        </p:blipFill>
        <p:spPr>
          <a:xfrm>
            <a:off x="1124317" y="2271252"/>
            <a:ext cx="8126361" cy="4350774"/>
          </a:xfrm>
          <a:prstGeom prst="rect">
            <a:avLst/>
          </a:prstGeom>
        </p:spPr>
      </p:pic>
    </p:spTree>
    <p:extLst>
      <p:ext uri="{BB962C8B-B14F-4D97-AF65-F5344CB8AC3E}">
        <p14:creationId xmlns:p14="http://schemas.microsoft.com/office/powerpoint/2010/main" val="1580583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949383" y="705097"/>
            <a:ext cx="10277167" cy="1777653"/>
          </a:xfrm>
        </p:spPr>
        <p:txBody>
          <a:bodyPr/>
          <a:lstStyle/>
          <a:p>
            <a:r>
              <a:rPr lang="en-US" b="1" dirty="0"/>
              <a:t>Assumptions </a:t>
            </a:r>
          </a:p>
        </p:txBody>
      </p:sp>
      <p:sp>
        <p:nvSpPr>
          <p:cNvPr id="2" name="Content Placeholder 1">
            <a:extLst>
              <a:ext uri="{FF2B5EF4-FFF2-40B4-BE49-F238E27FC236}">
                <a16:creationId xmlns:a16="http://schemas.microsoft.com/office/drawing/2014/main" id="{5D561A02-1233-7244-A301-D421D0EBD99C}"/>
              </a:ext>
            </a:extLst>
          </p:cNvPr>
          <p:cNvSpPr>
            <a:spLocks noGrp="1"/>
          </p:cNvSpPr>
          <p:nvPr>
            <p:ph idx="1"/>
          </p:nvPr>
        </p:nvSpPr>
        <p:spPr/>
        <p:txBody>
          <a:bodyPr/>
          <a:lstStyle/>
          <a:p>
            <a:pPr marL="0" indent="0">
              <a:buNone/>
            </a:pPr>
            <a:endParaRPr lang="en-US" dirty="0"/>
          </a:p>
          <a:p>
            <a:pPr marL="457200" lvl="1" indent="0">
              <a:buNone/>
            </a:pPr>
            <a:endParaRPr lang="en-US" dirty="0"/>
          </a:p>
          <a:p>
            <a:endParaRPr lang="en-US" dirty="0"/>
          </a:p>
        </p:txBody>
      </p:sp>
      <p:sp>
        <p:nvSpPr>
          <p:cNvPr id="6" name="Rectangle 5">
            <a:extLst>
              <a:ext uri="{FF2B5EF4-FFF2-40B4-BE49-F238E27FC236}">
                <a16:creationId xmlns:a16="http://schemas.microsoft.com/office/drawing/2014/main" id="{3D80D1C1-F339-094A-BA37-90DC32E6B00B}"/>
              </a:ext>
            </a:extLst>
          </p:cNvPr>
          <p:cNvSpPr/>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1">
            <a:extLst>
              <a:ext uri="{FF2B5EF4-FFF2-40B4-BE49-F238E27FC236}">
                <a16:creationId xmlns:a16="http://schemas.microsoft.com/office/drawing/2014/main" id="{ED0ACF63-E09D-C346-AD7A-8F1EE59C2EAA}"/>
              </a:ext>
            </a:extLst>
          </p:cNvPr>
          <p:cNvSpPr txBox="1">
            <a:spLocks/>
          </p:cNvSpPr>
          <p:nvPr/>
        </p:nvSpPr>
        <p:spPr>
          <a:xfrm>
            <a:off x="838202" y="2704289"/>
            <a:ext cx="7578611" cy="3448614"/>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ppleSystemUIFont" charset="-12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ppleSystemUIFont" charset="-12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ppleSystemUIFont" charset="-12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ppleSystemUIFont" charset="-12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buAutoNum type="alphaUcParenBoth"/>
            </a:pPr>
            <a:r>
              <a:rPr lang="en-US" dirty="0"/>
              <a:t>The score difference for system outputs is not less than the score difference of bad references.</a:t>
            </a:r>
          </a:p>
          <a:p>
            <a:pPr lvl="3">
              <a:buFont typeface="Wingdings" pitchFamily="2" charset="2"/>
              <a:buChar char="Ø"/>
            </a:pPr>
            <a:endParaRPr lang="en-US" dirty="0"/>
          </a:p>
          <a:p>
            <a:pPr lvl="3">
              <a:buFont typeface="Wingdings" pitchFamily="2" charset="2"/>
              <a:buChar char="Ø"/>
            </a:pPr>
            <a:r>
              <a:rPr lang="en-US" dirty="0"/>
              <a:t>Paired t-test</a:t>
            </a:r>
          </a:p>
          <a:p>
            <a:pPr marL="514350" indent="-514350">
              <a:buFont typeface=".AppleSystemUIFont" charset="-120"/>
              <a:buAutoNum type="alphaUcParenBoth"/>
            </a:pPr>
            <a:endParaRPr lang="en-US" dirty="0"/>
          </a:p>
          <a:p>
            <a:pPr marL="514350" indent="-514350">
              <a:buFont typeface=".AppleSystemUIFont" charset="-120"/>
              <a:buAutoNum type="alphaUcParenBoth"/>
            </a:pPr>
            <a:r>
              <a:rPr lang="en-US" dirty="0"/>
              <a:t>The score difference for references is not less than the score difference of bad references </a:t>
            </a:r>
          </a:p>
          <a:p>
            <a:pPr lvl="3">
              <a:buFont typeface="Wingdings" pitchFamily="2" charset="2"/>
              <a:buChar char="Ø"/>
            </a:pPr>
            <a:endParaRPr lang="en-US" dirty="0"/>
          </a:p>
          <a:p>
            <a:pPr lvl="3">
              <a:buFont typeface="Wingdings" pitchFamily="2" charset="2"/>
              <a:buChar char="Ø"/>
            </a:pPr>
            <a:r>
              <a:rPr lang="en-US" dirty="0"/>
              <a:t>Mann-Whitney U test</a:t>
            </a:r>
          </a:p>
          <a:p>
            <a:pPr marL="0" indent="0">
              <a:buFont typeface=".AppleSystemUIFont" charset="-120"/>
              <a:buNone/>
            </a:pPr>
            <a:endParaRPr lang="en-US" dirty="0"/>
          </a:p>
          <a:p>
            <a:pPr lvl="1">
              <a:buFont typeface="Wingdings" pitchFamily="2" charset="2"/>
              <a:buChar char="Ø"/>
            </a:pPr>
            <a:endParaRPr lang="en-US" sz="2000" dirty="0"/>
          </a:p>
          <a:p>
            <a:endParaRPr lang="en-US" sz="2400" dirty="0"/>
          </a:p>
        </p:txBody>
      </p:sp>
    </p:spTree>
    <p:extLst>
      <p:ext uri="{BB962C8B-B14F-4D97-AF65-F5344CB8AC3E}">
        <p14:creationId xmlns:p14="http://schemas.microsoft.com/office/powerpoint/2010/main" val="513216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949383" y="705097"/>
            <a:ext cx="10277167" cy="1777653"/>
          </a:xfrm>
        </p:spPr>
        <p:txBody>
          <a:bodyPr/>
          <a:lstStyle/>
          <a:p>
            <a:r>
              <a:rPr lang="en-US" b="1" dirty="0"/>
              <a:t>Experiment- Stage 1</a:t>
            </a:r>
          </a:p>
        </p:txBody>
      </p:sp>
      <p:sp>
        <p:nvSpPr>
          <p:cNvPr id="2" name="Content Placeholder 1">
            <a:extLst>
              <a:ext uri="{FF2B5EF4-FFF2-40B4-BE49-F238E27FC236}">
                <a16:creationId xmlns:a16="http://schemas.microsoft.com/office/drawing/2014/main" id="{5D561A02-1233-7244-A301-D421D0EBD99C}"/>
              </a:ext>
            </a:extLst>
          </p:cNvPr>
          <p:cNvSpPr>
            <a:spLocks noGrp="1"/>
          </p:cNvSpPr>
          <p:nvPr>
            <p:ph idx="1"/>
          </p:nvPr>
        </p:nvSpPr>
        <p:spPr>
          <a:xfrm>
            <a:off x="1076631" y="2109019"/>
            <a:ext cx="9012249" cy="3367653"/>
          </a:xfrm>
        </p:spPr>
        <p:txBody>
          <a:bodyPr/>
          <a:lstStyle/>
          <a:p>
            <a:pPr>
              <a:buFont typeface="Wingdings" pitchFamily="2" charset="2"/>
              <a:buChar char="§"/>
            </a:pPr>
            <a:r>
              <a:rPr lang="en-US" dirty="0"/>
              <a:t>Carried out to evaluate the initial setup </a:t>
            </a:r>
          </a:p>
          <a:p>
            <a:pPr>
              <a:buFont typeface="Wingdings" pitchFamily="2" charset="2"/>
              <a:buChar char="§"/>
            </a:pPr>
            <a:r>
              <a:rPr lang="en-US" dirty="0"/>
              <a:t>15 unique workers are asked to annotate similar images of the HIT </a:t>
            </a:r>
          </a:p>
          <a:p>
            <a:pPr>
              <a:buFont typeface="Wingdings" pitchFamily="2" charset="2"/>
              <a:buChar char="§"/>
            </a:pPr>
            <a:r>
              <a:rPr lang="en-US" dirty="0"/>
              <a:t>Workers are not explicitly made aware of quality-control employed in the HIT </a:t>
            </a:r>
          </a:p>
          <a:p>
            <a:pPr>
              <a:buFont typeface="Wingdings" pitchFamily="2" charset="2"/>
              <a:buChar char="§"/>
            </a:pPr>
            <a:endParaRPr lang="en-US" dirty="0"/>
          </a:p>
          <a:p>
            <a:pPr>
              <a:buFont typeface="Wingdings" pitchFamily="2" charset="2"/>
              <a:buChar char="§"/>
            </a:pPr>
            <a:endParaRPr lang="en-US" dirty="0"/>
          </a:p>
          <a:p>
            <a:pPr marL="457200" lvl="1" indent="0">
              <a:buNone/>
            </a:pPr>
            <a:endParaRPr lang="en-US" dirty="0"/>
          </a:p>
          <a:p>
            <a:endParaRPr lang="en-US" dirty="0"/>
          </a:p>
        </p:txBody>
      </p:sp>
      <p:sp>
        <p:nvSpPr>
          <p:cNvPr id="6" name="Rectangle 5">
            <a:extLst>
              <a:ext uri="{FF2B5EF4-FFF2-40B4-BE49-F238E27FC236}">
                <a16:creationId xmlns:a16="http://schemas.microsoft.com/office/drawing/2014/main" id="{3D80D1C1-F339-094A-BA37-90DC32E6B00B}"/>
              </a:ext>
            </a:extLst>
          </p:cNvPr>
          <p:cNvSpPr/>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8537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949383" y="705097"/>
            <a:ext cx="10277167" cy="1777653"/>
          </a:xfrm>
        </p:spPr>
        <p:txBody>
          <a:bodyPr/>
          <a:lstStyle/>
          <a:p>
            <a:r>
              <a:rPr lang="en-US" b="1" dirty="0"/>
              <a:t>Stage 1 – Result and Analysis</a:t>
            </a:r>
          </a:p>
        </p:txBody>
      </p:sp>
      <p:sp>
        <p:nvSpPr>
          <p:cNvPr id="2" name="Content Placeholder 1">
            <a:extLst>
              <a:ext uri="{FF2B5EF4-FFF2-40B4-BE49-F238E27FC236}">
                <a16:creationId xmlns:a16="http://schemas.microsoft.com/office/drawing/2014/main" id="{5D561A02-1233-7244-A301-D421D0EBD99C}"/>
              </a:ext>
            </a:extLst>
          </p:cNvPr>
          <p:cNvSpPr>
            <a:spLocks noGrp="1"/>
          </p:cNvSpPr>
          <p:nvPr>
            <p:ph idx="1"/>
          </p:nvPr>
        </p:nvSpPr>
        <p:spPr>
          <a:xfrm>
            <a:off x="1076631" y="2109019"/>
            <a:ext cx="9012249" cy="3367653"/>
          </a:xfrm>
        </p:spPr>
        <p:txBody>
          <a:bodyPr/>
          <a:lstStyle/>
          <a:p>
            <a:pPr>
              <a:buFont typeface="Wingdings" pitchFamily="2" charset="2"/>
              <a:buChar char="§"/>
            </a:pPr>
            <a:r>
              <a:rPr lang="en-US" dirty="0"/>
              <a:t> 6 out of 15 workers are identified as reliable by DA with assumption A, where only 4 out of 6 have annotated the image properly</a:t>
            </a:r>
          </a:p>
          <a:p>
            <a:pPr>
              <a:buFont typeface="Wingdings" pitchFamily="2" charset="2"/>
              <a:buChar char="§"/>
            </a:pPr>
            <a:r>
              <a:rPr lang="en-US" dirty="0"/>
              <a:t>9 out of 15 workers are identified as reliable by DA with assumption B, where only 6 out of 9 have annotated the image properly. </a:t>
            </a:r>
          </a:p>
          <a:p>
            <a:pPr marL="0" indent="0">
              <a:buNone/>
            </a:pPr>
            <a:r>
              <a:rPr lang="en-US" dirty="0"/>
              <a:t> </a:t>
            </a:r>
          </a:p>
          <a:p>
            <a:pPr>
              <a:buFont typeface="Wingdings" pitchFamily="2" charset="2"/>
              <a:buChar char="§"/>
            </a:pPr>
            <a:endParaRPr lang="en-US" dirty="0"/>
          </a:p>
          <a:p>
            <a:pPr>
              <a:buFont typeface="Wingdings" pitchFamily="2" charset="2"/>
              <a:buChar char="§"/>
            </a:pPr>
            <a:endParaRPr lang="en-US" dirty="0"/>
          </a:p>
          <a:p>
            <a:pPr marL="457200" lvl="1" indent="0">
              <a:buNone/>
            </a:pPr>
            <a:endParaRPr lang="en-US" dirty="0"/>
          </a:p>
          <a:p>
            <a:endParaRPr lang="en-US" dirty="0"/>
          </a:p>
        </p:txBody>
      </p:sp>
      <p:sp>
        <p:nvSpPr>
          <p:cNvPr id="6" name="Rectangle 5">
            <a:extLst>
              <a:ext uri="{FF2B5EF4-FFF2-40B4-BE49-F238E27FC236}">
                <a16:creationId xmlns:a16="http://schemas.microsoft.com/office/drawing/2014/main" id="{3D80D1C1-F339-094A-BA37-90DC32E6B00B}"/>
              </a:ext>
            </a:extLst>
          </p:cNvPr>
          <p:cNvSpPr/>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ED46D682-4F56-AD4A-8858-5ED633C61244}"/>
              </a:ext>
            </a:extLst>
          </p:cNvPr>
          <p:cNvPicPr>
            <a:picLocks noChangeAspect="1"/>
          </p:cNvPicPr>
          <p:nvPr/>
        </p:nvPicPr>
        <p:blipFill>
          <a:blip r:embed="rId3"/>
          <a:stretch>
            <a:fillRect/>
          </a:stretch>
        </p:blipFill>
        <p:spPr>
          <a:xfrm>
            <a:off x="432782" y="5088728"/>
            <a:ext cx="9656098" cy="819744"/>
          </a:xfrm>
          <a:prstGeom prst="rect">
            <a:avLst/>
          </a:prstGeom>
        </p:spPr>
      </p:pic>
    </p:spTree>
    <p:extLst>
      <p:ext uri="{BB962C8B-B14F-4D97-AF65-F5344CB8AC3E}">
        <p14:creationId xmlns:p14="http://schemas.microsoft.com/office/powerpoint/2010/main" val="3467564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949383" y="705097"/>
            <a:ext cx="10277167" cy="1777653"/>
          </a:xfrm>
        </p:spPr>
        <p:txBody>
          <a:bodyPr/>
          <a:lstStyle/>
          <a:p>
            <a:r>
              <a:rPr lang="en-US" b="1" dirty="0"/>
              <a:t>Stage 1 – Result and Analysis</a:t>
            </a:r>
          </a:p>
        </p:txBody>
      </p:sp>
      <p:sp>
        <p:nvSpPr>
          <p:cNvPr id="2" name="Content Placeholder 1">
            <a:extLst>
              <a:ext uri="{FF2B5EF4-FFF2-40B4-BE49-F238E27FC236}">
                <a16:creationId xmlns:a16="http://schemas.microsoft.com/office/drawing/2014/main" id="{5D561A02-1233-7244-A301-D421D0EBD99C}"/>
              </a:ext>
            </a:extLst>
          </p:cNvPr>
          <p:cNvSpPr>
            <a:spLocks noGrp="1"/>
          </p:cNvSpPr>
          <p:nvPr>
            <p:ph idx="1"/>
          </p:nvPr>
        </p:nvSpPr>
        <p:spPr>
          <a:xfrm>
            <a:off x="1076631" y="2109019"/>
            <a:ext cx="9012249" cy="3367653"/>
          </a:xfrm>
        </p:spPr>
        <p:txBody>
          <a:bodyPr/>
          <a:lstStyle/>
          <a:p>
            <a:pPr marL="0" indent="0">
              <a:buNone/>
            </a:pPr>
            <a:r>
              <a:rPr lang="en-US" dirty="0"/>
              <a:t> </a:t>
            </a:r>
          </a:p>
          <a:p>
            <a:pPr>
              <a:buFont typeface="Wingdings" pitchFamily="2" charset="2"/>
              <a:buChar char="§"/>
            </a:pPr>
            <a:endParaRPr lang="en-US" dirty="0"/>
          </a:p>
          <a:p>
            <a:pPr>
              <a:buFont typeface="Wingdings" pitchFamily="2" charset="2"/>
              <a:buChar char="§"/>
            </a:pPr>
            <a:endParaRPr lang="en-US" dirty="0"/>
          </a:p>
          <a:p>
            <a:pPr marL="457200" lvl="1" indent="0">
              <a:buNone/>
            </a:pPr>
            <a:endParaRPr lang="en-US" dirty="0"/>
          </a:p>
          <a:p>
            <a:endParaRPr lang="en-US" dirty="0"/>
          </a:p>
        </p:txBody>
      </p:sp>
      <p:sp>
        <p:nvSpPr>
          <p:cNvPr id="6" name="Rectangle 5">
            <a:extLst>
              <a:ext uri="{FF2B5EF4-FFF2-40B4-BE49-F238E27FC236}">
                <a16:creationId xmlns:a16="http://schemas.microsoft.com/office/drawing/2014/main" id="{3D80D1C1-F339-094A-BA37-90DC32E6B00B}"/>
              </a:ext>
            </a:extLst>
          </p:cNvPr>
          <p:cNvSpPr/>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53819C-33B2-6E40-AFDC-C53F8A74397C}"/>
              </a:ext>
            </a:extLst>
          </p:cNvPr>
          <p:cNvPicPr>
            <a:picLocks noChangeAspect="1"/>
          </p:cNvPicPr>
          <p:nvPr/>
        </p:nvPicPr>
        <p:blipFill>
          <a:blip r:embed="rId3"/>
          <a:srcRect/>
          <a:stretch/>
        </p:blipFill>
        <p:spPr>
          <a:xfrm>
            <a:off x="806450" y="1388231"/>
            <a:ext cx="9012249" cy="4950548"/>
          </a:xfrm>
          <a:prstGeom prst="rect">
            <a:avLst/>
          </a:prstGeom>
        </p:spPr>
      </p:pic>
    </p:spTree>
    <p:extLst>
      <p:ext uri="{BB962C8B-B14F-4D97-AF65-F5344CB8AC3E}">
        <p14:creationId xmlns:p14="http://schemas.microsoft.com/office/powerpoint/2010/main" val="2822747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4" name="Content Placeholder 4">
            <a:extLst>
              <a:ext uri="{FF2B5EF4-FFF2-40B4-BE49-F238E27FC236}">
                <a16:creationId xmlns:a16="http://schemas.microsoft.com/office/drawing/2014/main" id="{ADC33EA0-6AB5-44E1-9A19-6BAD63A1E81F}"/>
              </a:ext>
            </a:extLst>
          </p:cNvPr>
          <p:cNvGraphicFramePr>
            <a:graphicFrameLocks noGrp="1"/>
          </p:cNvGraphicFramePr>
          <p:nvPr>
            <p:ph idx="1"/>
            <p:extLst>
              <p:ext uri="{D42A27DB-BD31-4B8C-83A1-F6EECF244321}">
                <p14:modId xmlns:p14="http://schemas.microsoft.com/office/powerpoint/2010/main" val="19891478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E4C6AD68-3A5E-DE40-A787-0A014D960D4F}"/>
              </a:ext>
            </a:extLst>
          </p:cNvPr>
          <p:cNvSpPr txBox="1"/>
          <p:nvPr/>
        </p:nvSpPr>
        <p:spPr>
          <a:xfrm>
            <a:off x="295836" y="255494"/>
            <a:ext cx="11896164" cy="707886"/>
          </a:xfrm>
          <a:prstGeom prst="rect">
            <a:avLst/>
          </a:prstGeom>
          <a:noFill/>
        </p:spPr>
        <p:txBody>
          <a:bodyPr wrap="square" rtlCol="0">
            <a:spAutoFit/>
          </a:bodyPr>
          <a:lstStyle/>
          <a:p>
            <a:pPr algn="ctr"/>
            <a:r>
              <a:rPr lang="en-US" sz="4000" b="1" dirty="0"/>
              <a:t>Introduction</a:t>
            </a:r>
          </a:p>
        </p:txBody>
      </p:sp>
    </p:spTree>
    <p:extLst>
      <p:ext uri="{BB962C8B-B14F-4D97-AF65-F5344CB8AC3E}">
        <p14:creationId xmlns:p14="http://schemas.microsoft.com/office/powerpoint/2010/main" val="3439764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949383" y="705097"/>
            <a:ext cx="10277167" cy="1777653"/>
          </a:xfrm>
        </p:spPr>
        <p:txBody>
          <a:bodyPr/>
          <a:lstStyle/>
          <a:p>
            <a:r>
              <a:rPr lang="en-US" b="1" dirty="0"/>
              <a:t>Stage 1 – Result and Analysis</a:t>
            </a:r>
          </a:p>
        </p:txBody>
      </p:sp>
      <p:sp>
        <p:nvSpPr>
          <p:cNvPr id="2" name="Content Placeholder 1">
            <a:extLst>
              <a:ext uri="{FF2B5EF4-FFF2-40B4-BE49-F238E27FC236}">
                <a16:creationId xmlns:a16="http://schemas.microsoft.com/office/drawing/2014/main" id="{5D561A02-1233-7244-A301-D421D0EBD99C}"/>
              </a:ext>
            </a:extLst>
          </p:cNvPr>
          <p:cNvSpPr>
            <a:spLocks noGrp="1"/>
          </p:cNvSpPr>
          <p:nvPr>
            <p:ph idx="1"/>
          </p:nvPr>
        </p:nvSpPr>
        <p:spPr>
          <a:xfrm>
            <a:off x="1076631" y="2109019"/>
            <a:ext cx="9012249" cy="3367653"/>
          </a:xfrm>
        </p:spPr>
        <p:txBody>
          <a:bodyPr/>
          <a:lstStyle/>
          <a:p>
            <a:pPr marL="0" indent="0">
              <a:buNone/>
            </a:pPr>
            <a:r>
              <a:rPr lang="en-US" dirty="0"/>
              <a:t> </a:t>
            </a:r>
          </a:p>
          <a:p>
            <a:pPr>
              <a:buFont typeface="Wingdings" pitchFamily="2" charset="2"/>
              <a:buChar char="§"/>
            </a:pPr>
            <a:endParaRPr lang="en-US" dirty="0"/>
          </a:p>
          <a:p>
            <a:pPr>
              <a:buFont typeface="Wingdings" pitchFamily="2" charset="2"/>
              <a:buChar char="§"/>
            </a:pPr>
            <a:endParaRPr lang="en-US" dirty="0"/>
          </a:p>
          <a:p>
            <a:pPr marL="457200" lvl="1" indent="0">
              <a:buNone/>
            </a:pPr>
            <a:endParaRPr lang="en-US" dirty="0"/>
          </a:p>
          <a:p>
            <a:endParaRPr lang="en-US" dirty="0"/>
          </a:p>
        </p:txBody>
      </p:sp>
      <p:sp>
        <p:nvSpPr>
          <p:cNvPr id="6" name="Rectangle 5">
            <a:extLst>
              <a:ext uri="{FF2B5EF4-FFF2-40B4-BE49-F238E27FC236}">
                <a16:creationId xmlns:a16="http://schemas.microsoft.com/office/drawing/2014/main" id="{3D80D1C1-F339-094A-BA37-90DC32E6B00B}"/>
              </a:ext>
            </a:extLst>
          </p:cNvPr>
          <p:cNvSpPr/>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2753819C-33B2-6E40-AFDC-C53F8A74397C}"/>
              </a:ext>
            </a:extLst>
          </p:cNvPr>
          <p:cNvPicPr>
            <a:picLocks noChangeAspect="1"/>
          </p:cNvPicPr>
          <p:nvPr/>
        </p:nvPicPr>
        <p:blipFill>
          <a:blip r:embed="rId3"/>
          <a:stretch>
            <a:fillRect/>
          </a:stretch>
        </p:blipFill>
        <p:spPr>
          <a:xfrm>
            <a:off x="806450" y="1364310"/>
            <a:ext cx="9012249" cy="4998390"/>
          </a:xfrm>
          <a:prstGeom prst="rect">
            <a:avLst/>
          </a:prstGeom>
        </p:spPr>
      </p:pic>
    </p:spTree>
    <p:extLst>
      <p:ext uri="{BB962C8B-B14F-4D97-AF65-F5344CB8AC3E}">
        <p14:creationId xmlns:p14="http://schemas.microsoft.com/office/powerpoint/2010/main" val="2714791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949383" y="705097"/>
            <a:ext cx="10277167" cy="1777653"/>
          </a:xfrm>
        </p:spPr>
        <p:txBody>
          <a:bodyPr/>
          <a:lstStyle/>
          <a:p>
            <a:r>
              <a:rPr lang="en-US" b="1" dirty="0"/>
              <a:t>Stage 1 – Result and Analysis</a:t>
            </a:r>
          </a:p>
        </p:txBody>
      </p:sp>
      <p:sp>
        <p:nvSpPr>
          <p:cNvPr id="2" name="Content Placeholder 1">
            <a:extLst>
              <a:ext uri="{FF2B5EF4-FFF2-40B4-BE49-F238E27FC236}">
                <a16:creationId xmlns:a16="http://schemas.microsoft.com/office/drawing/2014/main" id="{5D561A02-1233-7244-A301-D421D0EBD99C}"/>
              </a:ext>
            </a:extLst>
          </p:cNvPr>
          <p:cNvSpPr>
            <a:spLocks noGrp="1"/>
          </p:cNvSpPr>
          <p:nvPr>
            <p:ph idx="1"/>
          </p:nvPr>
        </p:nvSpPr>
        <p:spPr>
          <a:xfrm>
            <a:off x="1076631" y="2109019"/>
            <a:ext cx="9012249" cy="3367653"/>
          </a:xfrm>
        </p:spPr>
        <p:txBody>
          <a:bodyPr/>
          <a:lstStyle/>
          <a:p>
            <a:pPr marL="0" indent="0">
              <a:buNone/>
            </a:pPr>
            <a:r>
              <a:rPr lang="en-US" dirty="0"/>
              <a:t> </a:t>
            </a:r>
          </a:p>
          <a:p>
            <a:pPr>
              <a:buFont typeface="Wingdings" pitchFamily="2" charset="2"/>
              <a:buChar char="§"/>
            </a:pPr>
            <a:endParaRPr lang="en-US" dirty="0"/>
          </a:p>
          <a:p>
            <a:pPr>
              <a:buFont typeface="Wingdings" pitchFamily="2" charset="2"/>
              <a:buChar char="§"/>
            </a:pPr>
            <a:endParaRPr lang="en-US" dirty="0"/>
          </a:p>
          <a:p>
            <a:pPr marL="457200" lvl="1" indent="0">
              <a:buNone/>
            </a:pPr>
            <a:endParaRPr lang="en-US" dirty="0"/>
          </a:p>
          <a:p>
            <a:endParaRPr lang="en-US" dirty="0"/>
          </a:p>
        </p:txBody>
      </p:sp>
      <p:sp>
        <p:nvSpPr>
          <p:cNvPr id="6" name="Rectangle 5">
            <a:extLst>
              <a:ext uri="{FF2B5EF4-FFF2-40B4-BE49-F238E27FC236}">
                <a16:creationId xmlns:a16="http://schemas.microsoft.com/office/drawing/2014/main" id="{3D80D1C1-F339-094A-BA37-90DC32E6B00B}"/>
              </a:ext>
            </a:extLst>
          </p:cNvPr>
          <p:cNvSpPr/>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24C6947E-1322-AE44-9BEC-6E5CF5B89DEA}"/>
              </a:ext>
            </a:extLst>
          </p:cNvPr>
          <p:cNvPicPr>
            <a:picLocks noChangeAspect="1"/>
          </p:cNvPicPr>
          <p:nvPr/>
        </p:nvPicPr>
        <p:blipFill>
          <a:blip r:embed="rId3"/>
          <a:stretch>
            <a:fillRect/>
          </a:stretch>
        </p:blipFill>
        <p:spPr>
          <a:xfrm>
            <a:off x="0" y="2963049"/>
            <a:ext cx="4822723" cy="266494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F39A573D-7469-E246-8E60-0D2DD4846EE9}"/>
              </a:ext>
            </a:extLst>
          </p:cNvPr>
          <p:cNvPicPr>
            <a:picLocks noChangeAspect="1"/>
          </p:cNvPicPr>
          <p:nvPr/>
        </p:nvPicPr>
        <p:blipFill>
          <a:blip r:embed="rId4"/>
          <a:stretch>
            <a:fillRect/>
          </a:stretch>
        </p:blipFill>
        <p:spPr>
          <a:xfrm>
            <a:off x="4822723" y="3016244"/>
            <a:ext cx="4773561" cy="2558556"/>
          </a:xfrm>
          <a:prstGeom prst="rect">
            <a:avLst/>
          </a:prstGeom>
        </p:spPr>
      </p:pic>
      <p:sp>
        <p:nvSpPr>
          <p:cNvPr id="10" name="TextBox 9">
            <a:extLst>
              <a:ext uri="{FF2B5EF4-FFF2-40B4-BE49-F238E27FC236}">
                <a16:creationId xmlns:a16="http://schemas.microsoft.com/office/drawing/2014/main" id="{9557EB9E-7CD0-E34E-8335-C4F4F263FD5C}"/>
              </a:ext>
            </a:extLst>
          </p:cNvPr>
          <p:cNvSpPr txBox="1"/>
          <p:nvPr/>
        </p:nvSpPr>
        <p:spPr>
          <a:xfrm>
            <a:off x="0" y="5923628"/>
            <a:ext cx="9687524" cy="646331"/>
          </a:xfrm>
          <a:prstGeom prst="rect">
            <a:avLst/>
          </a:prstGeom>
          <a:noFill/>
        </p:spPr>
        <p:txBody>
          <a:bodyPr wrap="none" rtlCol="0">
            <a:spAutoFit/>
          </a:bodyPr>
          <a:lstStyle/>
          <a:p>
            <a:r>
              <a:rPr lang="en-US" dirty="0"/>
              <a:t>caption length based on assumption A                          caption length based on assumption B</a:t>
            </a:r>
          </a:p>
          <a:p>
            <a:endParaRPr lang="en-US" dirty="0"/>
          </a:p>
        </p:txBody>
      </p:sp>
      <p:sp>
        <p:nvSpPr>
          <p:cNvPr id="11" name="TextBox 10">
            <a:extLst>
              <a:ext uri="{FF2B5EF4-FFF2-40B4-BE49-F238E27FC236}">
                <a16:creationId xmlns:a16="http://schemas.microsoft.com/office/drawing/2014/main" id="{F74BCFBC-E2AF-2543-AEA3-1AEA08550BC9}"/>
              </a:ext>
            </a:extLst>
          </p:cNvPr>
          <p:cNvSpPr txBox="1"/>
          <p:nvPr/>
        </p:nvSpPr>
        <p:spPr>
          <a:xfrm>
            <a:off x="4424516" y="6076335"/>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17E5710E-FF7E-FE4C-A6B8-B7F683ADE6EB}"/>
              </a:ext>
            </a:extLst>
          </p:cNvPr>
          <p:cNvSpPr txBox="1"/>
          <p:nvPr/>
        </p:nvSpPr>
        <p:spPr>
          <a:xfrm>
            <a:off x="4306529" y="595834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72995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949383" y="705097"/>
            <a:ext cx="10277167" cy="1777653"/>
          </a:xfrm>
        </p:spPr>
        <p:txBody>
          <a:bodyPr>
            <a:normAutofit/>
          </a:bodyPr>
          <a:lstStyle/>
          <a:p>
            <a:r>
              <a:rPr lang="en-US" b="1" dirty="0"/>
              <a:t>Experiment – Stage 2</a:t>
            </a:r>
            <a:br>
              <a:rPr lang="en-US" b="1" dirty="0"/>
            </a:br>
            <a:endParaRPr lang="en-US" b="1" dirty="0"/>
          </a:p>
        </p:txBody>
      </p:sp>
      <p:sp>
        <p:nvSpPr>
          <p:cNvPr id="2" name="Content Placeholder 1">
            <a:extLst>
              <a:ext uri="{FF2B5EF4-FFF2-40B4-BE49-F238E27FC236}">
                <a16:creationId xmlns:a16="http://schemas.microsoft.com/office/drawing/2014/main" id="{5D561A02-1233-7244-A301-D421D0EBD99C}"/>
              </a:ext>
            </a:extLst>
          </p:cNvPr>
          <p:cNvSpPr>
            <a:spLocks noGrp="1"/>
          </p:cNvSpPr>
          <p:nvPr>
            <p:ph idx="1"/>
          </p:nvPr>
        </p:nvSpPr>
        <p:spPr>
          <a:xfrm>
            <a:off x="1120877" y="530319"/>
            <a:ext cx="8968003" cy="4946353"/>
          </a:xfrm>
        </p:spPr>
        <p:txBody>
          <a:bodyPr>
            <a:normAutofit/>
          </a:bodyPr>
          <a:lstStyle/>
          <a:p>
            <a:pPr marL="0" indent="0">
              <a:buNone/>
            </a:pPr>
            <a:r>
              <a:rPr lang="en-US" dirty="0"/>
              <a:t> </a:t>
            </a:r>
          </a:p>
          <a:p>
            <a:pPr>
              <a:buFont typeface="Wingdings" pitchFamily="2" charset="2"/>
              <a:buChar char="§"/>
            </a:pPr>
            <a:endParaRPr lang="en-US" dirty="0"/>
          </a:p>
          <a:p>
            <a:pPr>
              <a:buFont typeface="Wingdings" pitchFamily="2" charset="2"/>
              <a:buChar char="§"/>
            </a:pPr>
            <a:endParaRPr lang="en-US" dirty="0"/>
          </a:p>
          <a:p>
            <a:pPr>
              <a:buFont typeface="Wingdings" pitchFamily="2" charset="2"/>
              <a:buChar char="§"/>
            </a:pPr>
            <a:r>
              <a:rPr lang="en-US" dirty="0"/>
              <a:t>The dataset is divided 14 HITs, with each Hit consisting of 70 images, </a:t>
            </a:r>
            <a:endParaRPr lang="en-US" sz="800" dirty="0"/>
          </a:p>
          <a:p>
            <a:pPr>
              <a:buFont typeface="Wingdings" pitchFamily="2" charset="2"/>
              <a:buChar char="§"/>
            </a:pPr>
            <a:r>
              <a:rPr lang="en-US" dirty="0"/>
              <a:t>Eight workers are asked to complete each HIT, </a:t>
            </a:r>
            <a:endParaRPr lang="en-US" sz="800" dirty="0"/>
          </a:p>
          <a:p>
            <a:pPr>
              <a:buFont typeface="Wingdings" pitchFamily="2" charset="2"/>
              <a:buChar char="§"/>
            </a:pPr>
            <a:r>
              <a:rPr lang="en-US" dirty="0"/>
              <a:t>7,840 captions are collected for 980 images, with each image consisting of 8 captions. </a:t>
            </a:r>
            <a:br>
              <a:rPr lang="en-US" dirty="0"/>
            </a:br>
            <a:endParaRPr lang="en-US" sz="800" dirty="0"/>
          </a:p>
          <a:p>
            <a:pPr marL="457200" lvl="1" indent="0">
              <a:buNone/>
            </a:pPr>
            <a:endParaRPr lang="en-US" dirty="0"/>
          </a:p>
          <a:p>
            <a:endParaRPr lang="en-US" dirty="0"/>
          </a:p>
        </p:txBody>
      </p:sp>
      <p:sp>
        <p:nvSpPr>
          <p:cNvPr id="6" name="Rectangle 5">
            <a:extLst>
              <a:ext uri="{FF2B5EF4-FFF2-40B4-BE49-F238E27FC236}">
                <a16:creationId xmlns:a16="http://schemas.microsoft.com/office/drawing/2014/main" id="{3D80D1C1-F339-094A-BA37-90DC32E6B00B}"/>
              </a:ext>
            </a:extLst>
          </p:cNvPr>
          <p:cNvSpPr/>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74BCFBC-E2AF-2543-AEA3-1AEA08550BC9}"/>
              </a:ext>
            </a:extLst>
          </p:cNvPr>
          <p:cNvSpPr txBox="1"/>
          <p:nvPr/>
        </p:nvSpPr>
        <p:spPr>
          <a:xfrm>
            <a:off x="4424516" y="6076335"/>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17E5710E-FF7E-FE4C-A6B8-B7F683ADE6EB}"/>
              </a:ext>
            </a:extLst>
          </p:cNvPr>
          <p:cNvSpPr txBox="1"/>
          <p:nvPr/>
        </p:nvSpPr>
        <p:spPr>
          <a:xfrm>
            <a:off x="4306529" y="595834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30577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949383" y="705097"/>
            <a:ext cx="10277167" cy="1777653"/>
          </a:xfrm>
        </p:spPr>
        <p:txBody>
          <a:bodyPr>
            <a:normAutofit/>
          </a:bodyPr>
          <a:lstStyle/>
          <a:p>
            <a:r>
              <a:rPr lang="en-US" b="1" dirty="0"/>
              <a:t>Experiment – Stage 2</a:t>
            </a:r>
            <a:br>
              <a:rPr lang="en-US" b="1" dirty="0"/>
            </a:br>
            <a:endParaRPr lang="en-US" b="1" dirty="0"/>
          </a:p>
        </p:txBody>
      </p:sp>
      <p:sp>
        <p:nvSpPr>
          <p:cNvPr id="2" name="Content Placeholder 1">
            <a:extLst>
              <a:ext uri="{FF2B5EF4-FFF2-40B4-BE49-F238E27FC236}">
                <a16:creationId xmlns:a16="http://schemas.microsoft.com/office/drawing/2014/main" id="{5D561A02-1233-7244-A301-D421D0EBD99C}"/>
              </a:ext>
            </a:extLst>
          </p:cNvPr>
          <p:cNvSpPr>
            <a:spLocks noGrp="1"/>
          </p:cNvSpPr>
          <p:nvPr>
            <p:ph idx="1"/>
          </p:nvPr>
        </p:nvSpPr>
        <p:spPr>
          <a:xfrm>
            <a:off x="1076631" y="1002891"/>
            <a:ext cx="9012249" cy="3372360"/>
          </a:xfrm>
        </p:spPr>
        <p:txBody>
          <a:bodyPr>
            <a:normAutofit fontScale="92500" lnSpcReduction="20000"/>
          </a:bodyPr>
          <a:lstStyle/>
          <a:p>
            <a:pPr marL="0" indent="0">
              <a:buNone/>
            </a:pPr>
            <a:r>
              <a:rPr lang="en-US" dirty="0"/>
              <a:t> </a:t>
            </a:r>
          </a:p>
          <a:p>
            <a:pPr>
              <a:buFont typeface="Wingdings" pitchFamily="2" charset="2"/>
              <a:buChar char="§"/>
            </a:pPr>
            <a:endParaRPr lang="en-US" dirty="0"/>
          </a:p>
          <a:p>
            <a:pPr>
              <a:buFont typeface="Wingdings" pitchFamily="2" charset="2"/>
              <a:buChar char="§"/>
            </a:pPr>
            <a:endParaRPr lang="en-US" dirty="0"/>
          </a:p>
          <a:p>
            <a:pPr>
              <a:buFont typeface="Wingdings" pitchFamily="2" charset="2"/>
              <a:buChar char="§"/>
            </a:pPr>
            <a:r>
              <a:rPr lang="en-US" sz="3000" dirty="0"/>
              <a:t>Each worker is evaluated with assumption A and assumption B. </a:t>
            </a:r>
          </a:p>
          <a:p>
            <a:pPr>
              <a:buFont typeface="Wingdings" pitchFamily="2" charset="2"/>
              <a:buChar char="§"/>
            </a:pPr>
            <a:r>
              <a:rPr lang="en-US" sz="3000" dirty="0"/>
              <a:t>Each worker is rated manually depending on the quality of their captions.</a:t>
            </a:r>
          </a:p>
          <a:p>
            <a:pPr marL="0" indent="0">
              <a:buNone/>
            </a:pPr>
            <a:br>
              <a:rPr lang="en-US" dirty="0"/>
            </a:br>
            <a:endParaRPr lang="en-US" sz="800" dirty="0"/>
          </a:p>
          <a:p>
            <a:pPr marL="457200" lvl="1" indent="0">
              <a:buNone/>
            </a:pPr>
            <a:endParaRPr lang="en-US" dirty="0"/>
          </a:p>
          <a:p>
            <a:endParaRPr lang="en-US" dirty="0"/>
          </a:p>
        </p:txBody>
      </p:sp>
      <p:sp>
        <p:nvSpPr>
          <p:cNvPr id="6" name="Rectangle 5">
            <a:extLst>
              <a:ext uri="{FF2B5EF4-FFF2-40B4-BE49-F238E27FC236}">
                <a16:creationId xmlns:a16="http://schemas.microsoft.com/office/drawing/2014/main" id="{3D80D1C1-F339-094A-BA37-90DC32E6B00B}"/>
              </a:ext>
            </a:extLst>
          </p:cNvPr>
          <p:cNvSpPr/>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557EB9E-7CD0-E34E-8335-C4F4F263FD5C}"/>
              </a:ext>
            </a:extLst>
          </p:cNvPr>
          <p:cNvSpPr txBox="1"/>
          <p:nvPr/>
        </p:nvSpPr>
        <p:spPr>
          <a:xfrm>
            <a:off x="0" y="5923628"/>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F74BCFBC-E2AF-2543-AEA3-1AEA08550BC9}"/>
              </a:ext>
            </a:extLst>
          </p:cNvPr>
          <p:cNvSpPr txBox="1"/>
          <p:nvPr/>
        </p:nvSpPr>
        <p:spPr>
          <a:xfrm>
            <a:off x="4424516" y="6076335"/>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17E5710E-FF7E-FE4C-A6B8-B7F683ADE6EB}"/>
              </a:ext>
            </a:extLst>
          </p:cNvPr>
          <p:cNvSpPr txBox="1"/>
          <p:nvPr/>
        </p:nvSpPr>
        <p:spPr>
          <a:xfrm>
            <a:off x="4306529" y="5958348"/>
            <a:ext cx="184731" cy="369332"/>
          </a:xfrm>
          <a:prstGeom prst="rect">
            <a:avLst/>
          </a:prstGeom>
          <a:noFill/>
        </p:spPr>
        <p:txBody>
          <a:bodyPr wrap="none" rtlCol="0">
            <a:spAutoFit/>
          </a:bodyPr>
          <a:lstStyle/>
          <a:p>
            <a:endParaRPr lang="en-US" dirty="0"/>
          </a:p>
        </p:txBody>
      </p:sp>
      <p:pic>
        <p:nvPicPr>
          <p:cNvPr id="4" name="Picture 3" descr="A close up of text on a white background&#10;&#10;Description automatically generated">
            <a:extLst>
              <a:ext uri="{FF2B5EF4-FFF2-40B4-BE49-F238E27FC236}">
                <a16:creationId xmlns:a16="http://schemas.microsoft.com/office/drawing/2014/main" id="{080B0CC1-D41F-6847-8536-473FC97972FA}"/>
              </a:ext>
            </a:extLst>
          </p:cNvPr>
          <p:cNvPicPr>
            <a:picLocks noChangeAspect="1"/>
          </p:cNvPicPr>
          <p:nvPr/>
        </p:nvPicPr>
        <p:blipFill>
          <a:blip r:embed="rId3"/>
          <a:stretch>
            <a:fillRect/>
          </a:stretch>
        </p:blipFill>
        <p:spPr>
          <a:xfrm>
            <a:off x="5782351" y="3567303"/>
            <a:ext cx="4004882" cy="3290697"/>
          </a:xfrm>
          <a:prstGeom prst="rect">
            <a:avLst/>
          </a:prstGeom>
        </p:spPr>
      </p:pic>
    </p:spTree>
    <p:extLst>
      <p:ext uri="{BB962C8B-B14F-4D97-AF65-F5344CB8AC3E}">
        <p14:creationId xmlns:p14="http://schemas.microsoft.com/office/powerpoint/2010/main" val="965144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949383" y="705097"/>
            <a:ext cx="10277167" cy="1777653"/>
          </a:xfrm>
        </p:spPr>
        <p:txBody>
          <a:bodyPr>
            <a:normAutofit/>
          </a:bodyPr>
          <a:lstStyle/>
          <a:p>
            <a:r>
              <a:rPr lang="en-US" b="1" dirty="0"/>
              <a:t>Stage 2 – Result and Analysis </a:t>
            </a:r>
            <a:br>
              <a:rPr lang="en-US" b="1" dirty="0"/>
            </a:br>
            <a:endParaRPr lang="en-US" b="1" dirty="0"/>
          </a:p>
        </p:txBody>
      </p:sp>
      <p:sp>
        <p:nvSpPr>
          <p:cNvPr id="2" name="Content Placeholder 1">
            <a:extLst>
              <a:ext uri="{FF2B5EF4-FFF2-40B4-BE49-F238E27FC236}">
                <a16:creationId xmlns:a16="http://schemas.microsoft.com/office/drawing/2014/main" id="{5D561A02-1233-7244-A301-D421D0EBD99C}"/>
              </a:ext>
            </a:extLst>
          </p:cNvPr>
          <p:cNvSpPr>
            <a:spLocks noGrp="1"/>
          </p:cNvSpPr>
          <p:nvPr>
            <p:ph idx="1"/>
          </p:nvPr>
        </p:nvSpPr>
        <p:spPr>
          <a:xfrm>
            <a:off x="1076631" y="1002890"/>
            <a:ext cx="9012249" cy="3952568"/>
          </a:xfrm>
        </p:spPr>
        <p:txBody>
          <a:bodyPr>
            <a:normAutofit fontScale="47500" lnSpcReduction="20000"/>
          </a:bodyPr>
          <a:lstStyle/>
          <a:p>
            <a:pPr marL="0" indent="0">
              <a:buNone/>
            </a:pPr>
            <a:r>
              <a:rPr lang="en-US" dirty="0"/>
              <a:t> </a:t>
            </a:r>
          </a:p>
          <a:p>
            <a:pPr>
              <a:buFont typeface="Wingdings" pitchFamily="2" charset="2"/>
              <a:buChar char="§"/>
            </a:pPr>
            <a:endParaRPr lang="en-US" dirty="0"/>
          </a:p>
          <a:p>
            <a:pPr>
              <a:buFont typeface="Wingdings" pitchFamily="2" charset="2"/>
              <a:buChar char="§"/>
            </a:pPr>
            <a:endParaRPr lang="en-US" dirty="0"/>
          </a:p>
          <a:p>
            <a:pPr>
              <a:buFont typeface="Wingdings" pitchFamily="2" charset="2"/>
              <a:buChar char="§"/>
            </a:pPr>
            <a:r>
              <a:rPr lang="en-US" sz="5900" dirty="0"/>
              <a:t>17% of the workers are identified as reliable based on assumption A. </a:t>
            </a:r>
          </a:p>
          <a:p>
            <a:pPr>
              <a:buFont typeface="Wingdings" pitchFamily="2" charset="2"/>
              <a:buChar char="§"/>
            </a:pPr>
            <a:r>
              <a:rPr lang="en-US" sz="5900" dirty="0"/>
              <a:t>40% of the workers are identified as reliable based on assumption B. </a:t>
            </a:r>
          </a:p>
          <a:p>
            <a:pPr>
              <a:buFont typeface="Wingdings" pitchFamily="2" charset="2"/>
              <a:buChar char="§"/>
            </a:pPr>
            <a:r>
              <a:rPr lang="en-US" sz="5900" dirty="0"/>
              <a:t>Quality works are identified more by DA with assumption B than DA with assumption A </a:t>
            </a:r>
          </a:p>
          <a:p>
            <a:pPr>
              <a:buFont typeface="Wingdings" pitchFamily="2" charset="2"/>
              <a:buChar char="§"/>
            </a:pPr>
            <a:endParaRPr lang="en-US" sz="3600" dirty="0"/>
          </a:p>
          <a:p>
            <a:pPr>
              <a:buFont typeface="Wingdings" pitchFamily="2" charset="2"/>
              <a:buChar char="Ø"/>
            </a:pPr>
            <a:endParaRPr lang="en-US" dirty="0"/>
          </a:p>
          <a:p>
            <a:pPr marL="0" indent="0">
              <a:buNone/>
            </a:pPr>
            <a:br>
              <a:rPr lang="en-US" dirty="0"/>
            </a:br>
            <a:endParaRPr lang="en-US" dirty="0"/>
          </a:p>
          <a:p>
            <a:endParaRPr lang="en-US" dirty="0"/>
          </a:p>
        </p:txBody>
      </p:sp>
      <p:sp>
        <p:nvSpPr>
          <p:cNvPr id="6" name="Rectangle 5">
            <a:extLst>
              <a:ext uri="{FF2B5EF4-FFF2-40B4-BE49-F238E27FC236}">
                <a16:creationId xmlns:a16="http://schemas.microsoft.com/office/drawing/2014/main" id="{3D80D1C1-F339-094A-BA37-90DC32E6B00B}"/>
              </a:ext>
            </a:extLst>
          </p:cNvPr>
          <p:cNvSpPr/>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557EB9E-7CD0-E34E-8335-C4F4F263FD5C}"/>
              </a:ext>
            </a:extLst>
          </p:cNvPr>
          <p:cNvSpPr txBox="1"/>
          <p:nvPr/>
        </p:nvSpPr>
        <p:spPr>
          <a:xfrm>
            <a:off x="0" y="5923628"/>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F74BCFBC-E2AF-2543-AEA3-1AEA08550BC9}"/>
              </a:ext>
            </a:extLst>
          </p:cNvPr>
          <p:cNvSpPr txBox="1"/>
          <p:nvPr/>
        </p:nvSpPr>
        <p:spPr>
          <a:xfrm>
            <a:off x="4424516" y="6076335"/>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17E5710E-FF7E-FE4C-A6B8-B7F683ADE6EB}"/>
              </a:ext>
            </a:extLst>
          </p:cNvPr>
          <p:cNvSpPr txBox="1"/>
          <p:nvPr/>
        </p:nvSpPr>
        <p:spPr>
          <a:xfrm>
            <a:off x="4306529" y="5958348"/>
            <a:ext cx="184731" cy="369332"/>
          </a:xfrm>
          <a:prstGeom prst="rect">
            <a:avLst/>
          </a:prstGeom>
          <a:noFill/>
        </p:spPr>
        <p:txBody>
          <a:bodyPr wrap="none" rtlCol="0">
            <a:spAutoFit/>
          </a:bodyPr>
          <a:lstStyle/>
          <a:p>
            <a:endParaRPr lang="en-US" dirty="0"/>
          </a:p>
        </p:txBody>
      </p:sp>
      <p:graphicFrame>
        <p:nvGraphicFramePr>
          <p:cNvPr id="3" name="Table 2">
            <a:extLst>
              <a:ext uri="{FF2B5EF4-FFF2-40B4-BE49-F238E27FC236}">
                <a16:creationId xmlns:a16="http://schemas.microsoft.com/office/drawing/2014/main" id="{E6CE1B73-8652-574A-8FED-DCEEA61E0544}"/>
              </a:ext>
            </a:extLst>
          </p:cNvPr>
          <p:cNvGraphicFramePr>
            <a:graphicFrameLocks noGrp="1"/>
          </p:cNvGraphicFramePr>
          <p:nvPr>
            <p:extLst>
              <p:ext uri="{D42A27DB-BD31-4B8C-83A1-F6EECF244321}">
                <p14:modId xmlns:p14="http://schemas.microsoft.com/office/powerpoint/2010/main" val="1973693653"/>
              </p:ext>
            </p:extLst>
          </p:nvPr>
        </p:nvGraphicFramePr>
        <p:xfrm>
          <a:off x="707924" y="4183833"/>
          <a:ext cx="3480618" cy="1321354"/>
        </p:xfrm>
        <a:graphic>
          <a:graphicData uri="http://schemas.openxmlformats.org/drawingml/2006/table">
            <a:tbl>
              <a:tblPr firstRow="1" bandRow="1">
                <a:tableStyleId>{5C22544A-7EE6-4342-B048-85BDC9FD1C3A}</a:tableStyleId>
              </a:tblPr>
              <a:tblGrid>
                <a:gridCol w="1160206">
                  <a:extLst>
                    <a:ext uri="{9D8B030D-6E8A-4147-A177-3AD203B41FA5}">
                      <a16:colId xmlns:a16="http://schemas.microsoft.com/office/drawing/2014/main" val="492833546"/>
                    </a:ext>
                  </a:extLst>
                </a:gridCol>
                <a:gridCol w="1160206">
                  <a:extLst>
                    <a:ext uri="{9D8B030D-6E8A-4147-A177-3AD203B41FA5}">
                      <a16:colId xmlns:a16="http://schemas.microsoft.com/office/drawing/2014/main" val="3581455528"/>
                    </a:ext>
                  </a:extLst>
                </a:gridCol>
                <a:gridCol w="1160206">
                  <a:extLst>
                    <a:ext uri="{9D8B030D-6E8A-4147-A177-3AD203B41FA5}">
                      <a16:colId xmlns:a16="http://schemas.microsoft.com/office/drawing/2014/main" val="1906096048"/>
                    </a:ext>
                  </a:extLst>
                </a:gridCol>
              </a:tblGrid>
              <a:tr h="461239">
                <a:tc>
                  <a:txBody>
                    <a:bodyPr/>
                    <a:lstStyle/>
                    <a:p>
                      <a:endParaRPr lang="en-US" dirty="0"/>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120473200"/>
                  </a:ext>
                </a:extLst>
              </a:tr>
              <a:tr h="398876">
                <a:tc>
                  <a:txBody>
                    <a:bodyPr/>
                    <a:lstStyle/>
                    <a:p>
                      <a:r>
                        <a:rPr lang="en-US" b="1" dirty="0">
                          <a:solidFill>
                            <a:schemeClr val="bg1"/>
                          </a:solidFill>
                        </a:rPr>
                        <a:t>Positive</a:t>
                      </a:r>
                    </a:p>
                  </a:txBody>
                  <a:tcPr>
                    <a:solidFill>
                      <a:schemeClr val="accent1"/>
                    </a:solidFill>
                  </a:tcPr>
                </a:tc>
                <a:tc>
                  <a:txBody>
                    <a:bodyPr/>
                    <a:lstStyle/>
                    <a:p>
                      <a:pPr algn="ctr"/>
                      <a:r>
                        <a:rPr lang="en-US" dirty="0"/>
                        <a:t>12</a:t>
                      </a:r>
                    </a:p>
                  </a:txBody>
                  <a:tcPr/>
                </a:tc>
                <a:tc>
                  <a:txBody>
                    <a:bodyPr/>
                    <a:lstStyle/>
                    <a:p>
                      <a:pPr algn="ctr"/>
                      <a:r>
                        <a:rPr lang="en-US" dirty="0"/>
                        <a:t>64</a:t>
                      </a:r>
                    </a:p>
                  </a:txBody>
                  <a:tcPr/>
                </a:tc>
                <a:extLst>
                  <a:ext uri="{0D108BD9-81ED-4DB2-BD59-A6C34878D82A}">
                    <a16:rowId xmlns:a16="http://schemas.microsoft.com/office/drawing/2014/main" val="4107848338"/>
                  </a:ext>
                </a:extLst>
              </a:tr>
              <a:tr h="461239">
                <a:tc>
                  <a:txBody>
                    <a:bodyPr/>
                    <a:lstStyle/>
                    <a:p>
                      <a:r>
                        <a:rPr lang="en-US" b="1" dirty="0">
                          <a:solidFill>
                            <a:schemeClr val="bg1"/>
                          </a:solidFill>
                        </a:rPr>
                        <a:t>Negative</a:t>
                      </a:r>
                    </a:p>
                  </a:txBody>
                  <a:tcPr>
                    <a:solidFill>
                      <a:schemeClr val="accent1"/>
                    </a:solidFill>
                  </a:tcPr>
                </a:tc>
                <a:tc>
                  <a:txBody>
                    <a:bodyPr/>
                    <a:lstStyle/>
                    <a:p>
                      <a:pPr algn="ctr"/>
                      <a:r>
                        <a:rPr lang="en-US" dirty="0"/>
                        <a:t>29</a:t>
                      </a:r>
                    </a:p>
                  </a:txBody>
                  <a:tcPr/>
                </a:tc>
                <a:tc>
                  <a:txBody>
                    <a:bodyPr/>
                    <a:lstStyle/>
                    <a:p>
                      <a:pPr algn="ctr"/>
                      <a:r>
                        <a:rPr lang="en-US" dirty="0"/>
                        <a:t>7</a:t>
                      </a:r>
                    </a:p>
                  </a:txBody>
                  <a:tcPr/>
                </a:tc>
                <a:extLst>
                  <a:ext uri="{0D108BD9-81ED-4DB2-BD59-A6C34878D82A}">
                    <a16:rowId xmlns:a16="http://schemas.microsoft.com/office/drawing/2014/main" val="555487148"/>
                  </a:ext>
                </a:extLst>
              </a:tr>
            </a:tbl>
          </a:graphicData>
        </a:graphic>
      </p:graphicFrame>
      <p:graphicFrame>
        <p:nvGraphicFramePr>
          <p:cNvPr id="9" name="Table 8">
            <a:extLst>
              <a:ext uri="{FF2B5EF4-FFF2-40B4-BE49-F238E27FC236}">
                <a16:creationId xmlns:a16="http://schemas.microsoft.com/office/drawing/2014/main" id="{7B4C07EC-71DC-9549-8FF0-C4123B56FD6A}"/>
              </a:ext>
            </a:extLst>
          </p:cNvPr>
          <p:cNvGraphicFramePr>
            <a:graphicFrameLocks noGrp="1"/>
          </p:cNvGraphicFramePr>
          <p:nvPr>
            <p:extLst>
              <p:ext uri="{D42A27DB-BD31-4B8C-83A1-F6EECF244321}">
                <p14:modId xmlns:p14="http://schemas.microsoft.com/office/powerpoint/2010/main" val="3744201750"/>
              </p:ext>
            </p:extLst>
          </p:nvPr>
        </p:nvGraphicFramePr>
        <p:xfrm>
          <a:off x="5781368" y="4183833"/>
          <a:ext cx="3480618" cy="1321353"/>
        </p:xfrm>
        <a:graphic>
          <a:graphicData uri="http://schemas.openxmlformats.org/drawingml/2006/table">
            <a:tbl>
              <a:tblPr firstRow="1" bandRow="1">
                <a:tableStyleId>{5C22544A-7EE6-4342-B048-85BDC9FD1C3A}</a:tableStyleId>
              </a:tblPr>
              <a:tblGrid>
                <a:gridCol w="1160206">
                  <a:extLst>
                    <a:ext uri="{9D8B030D-6E8A-4147-A177-3AD203B41FA5}">
                      <a16:colId xmlns:a16="http://schemas.microsoft.com/office/drawing/2014/main" val="928929230"/>
                    </a:ext>
                  </a:extLst>
                </a:gridCol>
                <a:gridCol w="1160206">
                  <a:extLst>
                    <a:ext uri="{9D8B030D-6E8A-4147-A177-3AD203B41FA5}">
                      <a16:colId xmlns:a16="http://schemas.microsoft.com/office/drawing/2014/main" val="3055306467"/>
                    </a:ext>
                  </a:extLst>
                </a:gridCol>
                <a:gridCol w="1160206">
                  <a:extLst>
                    <a:ext uri="{9D8B030D-6E8A-4147-A177-3AD203B41FA5}">
                      <a16:colId xmlns:a16="http://schemas.microsoft.com/office/drawing/2014/main" val="1860372201"/>
                    </a:ext>
                  </a:extLst>
                </a:gridCol>
              </a:tblGrid>
              <a:tr h="440451">
                <a:tc>
                  <a:txBody>
                    <a:bodyPr/>
                    <a:lstStyle/>
                    <a:p>
                      <a:endParaRPr lang="en-US" dirty="0"/>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2848613427"/>
                  </a:ext>
                </a:extLst>
              </a:tr>
              <a:tr h="440451">
                <a:tc>
                  <a:txBody>
                    <a:bodyPr/>
                    <a:lstStyle/>
                    <a:p>
                      <a:r>
                        <a:rPr lang="en-US" b="1" dirty="0">
                          <a:solidFill>
                            <a:schemeClr val="bg1"/>
                          </a:solidFill>
                        </a:rPr>
                        <a:t>Positive</a:t>
                      </a:r>
                    </a:p>
                  </a:txBody>
                  <a:tcPr>
                    <a:solidFill>
                      <a:schemeClr val="accent1"/>
                    </a:solidFill>
                  </a:tcPr>
                </a:tc>
                <a:tc>
                  <a:txBody>
                    <a:bodyPr/>
                    <a:lstStyle/>
                    <a:p>
                      <a:pPr algn="ctr"/>
                      <a:r>
                        <a:rPr lang="en-US" dirty="0"/>
                        <a:t>32</a:t>
                      </a:r>
                    </a:p>
                  </a:txBody>
                  <a:tcPr/>
                </a:tc>
                <a:tc>
                  <a:txBody>
                    <a:bodyPr/>
                    <a:lstStyle/>
                    <a:p>
                      <a:pPr algn="ctr"/>
                      <a:r>
                        <a:rPr lang="en-US" dirty="0"/>
                        <a:t>44</a:t>
                      </a:r>
                    </a:p>
                  </a:txBody>
                  <a:tcPr/>
                </a:tc>
                <a:extLst>
                  <a:ext uri="{0D108BD9-81ED-4DB2-BD59-A6C34878D82A}">
                    <a16:rowId xmlns:a16="http://schemas.microsoft.com/office/drawing/2014/main" val="836675353"/>
                  </a:ext>
                </a:extLst>
              </a:tr>
              <a:tr h="440451">
                <a:tc>
                  <a:txBody>
                    <a:bodyPr/>
                    <a:lstStyle/>
                    <a:p>
                      <a:r>
                        <a:rPr lang="en-US" b="1" dirty="0">
                          <a:solidFill>
                            <a:schemeClr val="bg1"/>
                          </a:solidFill>
                        </a:rPr>
                        <a:t>Negative</a:t>
                      </a:r>
                    </a:p>
                  </a:txBody>
                  <a:tcPr>
                    <a:solidFill>
                      <a:schemeClr val="accent1"/>
                    </a:solidFill>
                  </a:tcPr>
                </a:tc>
                <a:tc>
                  <a:txBody>
                    <a:bodyPr/>
                    <a:lstStyle/>
                    <a:p>
                      <a:pPr algn="ctr"/>
                      <a:r>
                        <a:rPr lang="en-US" dirty="0"/>
                        <a:t>19</a:t>
                      </a:r>
                    </a:p>
                  </a:txBody>
                  <a:tcPr/>
                </a:tc>
                <a:tc>
                  <a:txBody>
                    <a:bodyPr/>
                    <a:lstStyle/>
                    <a:p>
                      <a:pPr algn="ctr"/>
                      <a:r>
                        <a:rPr lang="en-US" dirty="0"/>
                        <a:t>17</a:t>
                      </a:r>
                    </a:p>
                  </a:txBody>
                  <a:tcPr/>
                </a:tc>
                <a:extLst>
                  <a:ext uri="{0D108BD9-81ED-4DB2-BD59-A6C34878D82A}">
                    <a16:rowId xmlns:a16="http://schemas.microsoft.com/office/drawing/2014/main" val="3306931273"/>
                  </a:ext>
                </a:extLst>
              </a:tr>
            </a:tbl>
          </a:graphicData>
        </a:graphic>
      </p:graphicFrame>
      <p:sp>
        <p:nvSpPr>
          <p:cNvPr id="15" name="TextBox 14">
            <a:extLst>
              <a:ext uri="{FF2B5EF4-FFF2-40B4-BE49-F238E27FC236}">
                <a16:creationId xmlns:a16="http://schemas.microsoft.com/office/drawing/2014/main" id="{2EA281F7-330F-FA45-87EF-B958F651D8D6}"/>
              </a:ext>
            </a:extLst>
          </p:cNvPr>
          <p:cNvSpPr txBox="1"/>
          <p:nvPr/>
        </p:nvSpPr>
        <p:spPr>
          <a:xfrm>
            <a:off x="722671" y="5781368"/>
            <a:ext cx="9366209" cy="923330"/>
          </a:xfrm>
          <a:prstGeom prst="rect">
            <a:avLst/>
          </a:prstGeom>
          <a:noFill/>
        </p:spPr>
        <p:txBody>
          <a:bodyPr wrap="square" rtlCol="0">
            <a:spAutoFit/>
          </a:bodyPr>
          <a:lstStyle/>
          <a:p>
            <a:r>
              <a:rPr lang="en-US" dirty="0"/>
              <a:t>Confusion Matrix on assumption A                       Confusion Matrix on assumption B </a:t>
            </a:r>
          </a:p>
          <a:p>
            <a:endParaRPr lang="en-US" dirty="0"/>
          </a:p>
          <a:p>
            <a:endParaRPr lang="en-US" dirty="0"/>
          </a:p>
        </p:txBody>
      </p:sp>
    </p:spTree>
    <p:extLst>
      <p:ext uri="{BB962C8B-B14F-4D97-AF65-F5344CB8AC3E}">
        <p14:creationId xmlns:p14="http://schemas.microsoft.com/office/powerpoint/2010/main" val="1674388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949383" y="705097"/>
            <a:ext cx="10277167" cy="1777653"/>
          </a:xfrm>
        </p:spPr>
        <p:txBody>
          <a:bodyPr>
            <a:normAutofit/>
          </a:bodyPr>
          <a:lstStyle/>
          <a:p>
            <a:r>
              <a:rPr lang="en-US" b="1" dirty="0"/>
              <a:t>Stage 2 – Result and Analysis </a:t>
            </a:r>
            <a:br>
              <a:rPr lang="en-US" b="1" dirty="0"/>
            </a:br>
            <a:endParaRPr lang="en-US" b="1" dirty="0"/>
          </a:p>
        </p:txBody>
      </p:sp>
      <p:sp>
        <p:nvSpPr>
          <p:cNvPr id="2" name="Content Placeholder 1">
            <a:extLst>
              <a:ext uri="{FF2B5EF4-FFF2-40B4-BE49-F238E27FC236}">
                <a16:creationId xmlns:a16="http://schemas.microsoft.com/office/drawing/2014/main" id="{5D561A02-1233-7244-A301-D421D0EBD99C}"/>
              </a:ext>
            </a:extLst>
          </p:cNvPr>
          <p:cNvSpPr>
            <a:spLocks noGrp="1"/>
          </p:cNvSpPr>
          <p:nvPr>
            <p:ph idx="1"/>
          </p:nvPr>
        </p:nvSpPr>
        <p:spPr>
          <a:xfrm>
            <a:off x="1076631" y="1002891"/>
            <a:ext cx="9012249" cy="3372360"/>
          </a:xfrm>
        </p:spPr>
        <p:txBody>
          <a:bodyPr>
            <a:normAutofit/>
          </a:bodyPr>
          <a:lstStyle/>
          <a:p>
            <a:pPr marL="0" indent="0">
              <a:buNone/>
            </a:pPr>
            <a:r>
              <a:rPr lang="en-US" dirty="0"/>
              <a:t> </a:t>
            </a:r>
          </a:p>
          <a:p>
            <a:pPr>
              <a:buFont typeface="Wingdings" pitchFamily="2" charset="2"/>
              <a:buChar char="§"/>
            </a:pPr>
            <a:endParaRPr lang="en-US" dirty="0"/>
          </a:p>
          <a:p>
            <a:pPr>
              <a:buFont typeface="Wingdings" pitchFamily="2" charset="2"/>
              <a:buChar char="§"/>
            </a:pPr>
            <a:endParaRPr lang="en-US" dirty="0"/>
          </a:p>
          <a:p>
            <a:pPr marL="0" indent="0">
              <a:buNone/>
            </a:pPr>
            <a:endParaRPr lang="en-US" dirty="0"/>
          </a:p>
          <a:p>
            <a:pPr marL="0" indent="0">
              <a:buNone/>
            </a:pPr>
            <a:br>
              <a:rPr lang="en-US" dirty="0"/>
            </a:br>
            <a:endParaRPr lang="en-US" dirty="0"/>
          </a:p>
          <a:p>
            <a:endParaRPr lang="en-US" dirty="0"/>
          </a:p>
        </p:txBody>
      </p:sp>
      <p:sp>
        <p:nvSpPr>
          <p:cNvPr id="6" name="Rectangle 5">
            <a:extLst>
              <a:ext uri="{FF2B5EF4-FFF2-40B4-BE49-F238E27FC236}">
                <a16:creationId xmlns:a16="http://schemas.microsoft.com/office/drawing/2014/main" id="{3D80D1C1-F339-094A-BA37-90DC32E6B00B}"/>
              </a:ext>
            </a:extLst>
          </p:cNvPr>
          <p:cNvSpPr/>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557EB9E-7CD0-E34E-8335-C4F4F263FD5C}"/>
              </a:ext>
            </a:extLst>
          </p:cNvPr>
          <p:cNvSpPr txBox="1"/>
          <p:nvPr/>
        </p:nvSpPr>
        <p:spPr>
          <a:xfrm>
            <a:off x="0" y="5923628"/>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F74BCFBC-E2AF-2543-AEA3-1AEA08550BC9}"/>
              </a:ext>
            </a:extLst>
          </p:cNvPr>
          <p:cNvSpPr txBox="1"/>
          <p:nvPr/>
        </p:nvSpPr>
        <p:spPr>
          <a:xfrm>
            <a:off x="4424516" y="6076335"/>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17E5710E-FF7E-FE4C-A6B8-B7F683ADE6EB}"/>
              </a:ext>
            </a:extLst>
          </p:cNvPr>
          <p:cNvSpPr txBox="1"/>
          <p:nvPr/>
        </p:nvSpPr>
        <p:spPr>
          <a:xfrm>
            <a:off x="4306529" y="5958348"/>
            <a:ext cx="184731" cy="369332"/>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1F97AC4B-0351-0148-88AD-6E1D7F25AA80}"/>
              </a:ext>
            </a:extLst>
          </p:cNvPr>
          <p:cNvSpPr txBox="1"/>
          <p:nvPr/>
        </p:nvSpPr>
        <p:spPr>
          <a:xfrm>
            <a:off x="840658" y="5825613"/>
            <a:ext cx="184731" cy="369332"/>
          </a:xfrm>
          <a:prstGeom prst="rect">
            <a:avLst/>
          </a:prstGeom>
          <a:noFill/>
        </p:spPr>
        <p:txBody>
          <a:bodyPr wrap="none" rtlCol="0">
            <a:spAutoFit/>
          </a:bodyPr>
          <a:lstStyle/>
          <a:p>
            <a:endParaRPr lang="en-US" dirty="0"/>
          </a:p>
        </p:txBody>
      </p:sp>
      <p:sp>
        <p:nvSpPr>
          <p:cNvPr id="15" name="TextBox 14">
            <a:extLst>
              <a:ext uri="{FF2B5EF4-FFF2-40B4-BE49-F238E27FC236}">
                <a16:creationId xmlns:a16="http://schemas.microsoft.com/office/drawing/2014/main" id="{2EA281F7-330F-FA45-87EF-B958F651D8D6}"/>
              </a:ext>
            </a:extLst>
          </p:cNvPr>
          <p:cNvSpPr txBox="1"/>
          <p:nvPr/>
        </p:nvSpPr>
        <p:spPr>
          <a:xfrm>
            <a:off x="722671" y="5781368"/>
            <a:ext cx="9366209" cy="646331"/>
          </a:xfrm>
          <a:prstGeom prst="rect">
            <a:avLst/>
          </a:prstGeom>
          <a:noFill/>
        </p:spPr>
        <p:txBody>
          <a:bodyPr wrap="square" rtlCol="0">
            <a:spAutoFit/>
          </a:bodyPr>
          <a:lstStyle/>
          <a:p>
            <a:endParaRPr lang="en-US" dirty="0"/>
          </a:p>
          <a:p>
            <a:endParaRPr lang="en-US" dirty="0"/>
          </a:p>
        </p:txBody>
      </p:sp>
      <p:pic>
        <p:nvPicPr>
          <p:cNvPr id="7" name="Picture 6" descr="A screenshot of a cell phone&#10;&#10;Description automatically generated">
            <a:extLst>
              <a:ext uri="{FF2B5EF4-FFF2-40B4-BE49-F238E27FC236}">
                <a16:creationId xmlns:a16="http://schemas.microsoft.com/office/drawing/2014/main" id="{954486B8-22B3-0D47-B6B4-95F1CCF04934}"/>
              </a:ext>
            </a:extLst>
          </p:cNvPr>
          <p:cNvPicPr>
            <a:picLocks noChangeAspect="1"/>
          </p:cNvPicPr>
          <p:nvPr/>
        </p:nvPicPr>
        <p:blipFill>
          <a:blip r:embed="rId3"/>
          <a:stretch>
            <a:fillRect/>
          </a:stretch>
        </p:blipFill>
        <p:spPr>
          <a:xfrm>
            <a:off x="381000" y="1519084"/>
            <a:ext cx="9169940" cy="5338916"/>
          </a:xfrm>
          <a:prstGeom prst="rect">
            <a:avLst/>
          </a:prstGeom>
        </p:spPr>
      </p:pic>
    </p:spTree>
    <p:extLst>
      <p:ext uri="{BB962C8B-B14F-4D97-AF65-F5344CB8AC3E}">
        <p14:creationId xmlns:p14="http://schemas.microsoft.com/office/powerpoint/2010/main" val="2719248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949383" y="705097"/>
            <a:ext cx="10277167" cy="1777653"/>
          </a:xfrm>
        </p:spPr>
        <p:txBody>
          <a:bodyPr>
            <a:normAutofit/>
          </a:bodyPr>
          <a:lstStyle/>
          <a:p>
            <a:r>
              <a:rPr lang="en-US" b="1" dirty="0"/>
              <a:t>Conclusion</a:t>
            </a:r>
            <a:br>
              <a:rPr lang="en-US" b="1" dirty="0"/>
            </a:br>
            <a:endParaRPr lang="en-US" b="1" dirty="0"/>
          </a:p>
        </p:txBody>
      </p:sp>
      <p:sp>
        <p:nvSpPr>
          <p:cNvPr id="2" name="Content Placeholder 1">
            <a:extLst>
              <a:ext uri="{FF2B5EF4-FFF2-40B4-BE49-F238E27FC236}">
                <a16:creationId xmlns:a16="http://schemas.microsoft.com/office/drawing/2014/main" id="{5D561A02-1233-7244-A301-D421D0EBD99C}"/>
              </a:ext>
            </a:extLst>
          </p:cNvPr>
          <p:cNvSpPr>
            <a:spLocks noGrp="1"/>
          </p:cNvSpPr>
          <p:nvPr>
            <p:ph idx="1"/>
          </p:nvPr>
        </p:nvSpPr>
        <p:spPr>
          <a:xfrm>
            <a:off x="1076631" y="1209367"/>
            <a:ext cx="9012249" cy="5083593"/>
          </a:xfrm>
        </p:spPr>
        <p:txBody>
          <a:bodyPr>
            <a:noAutofit/>
          </a:bodyPr>
          <a:lstStyle/>
          <a:p>
            <a:pPr marL="0" indent="0">
              <a:buNone/>
            </a:pPr>
            <a:r>
              <a:rPr lang="en-US" dirty="0"/>
              <a:t> </a:t>
            </a:r>
          </a:p>
          <a:p>
            <a:pPr>
              <a:buFont typeface="Wingdings" pitchFamily="2" charset="2"/>
              <a:buChar char="§"/>
            </a:pPr>
            <a:r>
              <a:rPr lang="en-US" dirty="0"/>
              <a:t>High pay rate has the risk of attracting unreliable workers.</a:t>
            </a:r>
          </a:p>
          <a:p>
            <a:pPr>
              <a:buFont typeface="Wingdings" pitchFamily="2" charset="2"/>
              <a:buChar char="§"/>
            </a:pPr>
            <a:r>
              <a:rPr lang="en-US" dirty="0"/>
              <a:t>Significant rate of accuracy in identifying reliable workers. </a:t>
            </a:r>
          </a:p>
          <a:p>
            <a:pPr>
              <a:buFont typeface="Wingdings" pitchFamily="2" charset="2"/>
              <a:buChar char="§"/>
            </a:pPr>
            <a:r>
              <a:rPr lang="en-US" dirty="0"/>
              <a:t>Some of the reliable workers have failed to pass the quality assessment.</a:t>
            </a:r>
          </a:p>
          <a:p>
            <a:pPr>
              <a:buFont typeface="Wingdings" pitchFamily="2" charset="2"/>
              <a:buChar char="§"/>
            </a:pPr>
            <a:r>
              <a:rPr lang="en-US" dirty="0"/>
              <a:t>Workers copied irrelevant contents from web.</a:t>
            </a:r>
          </a:p>
          <a:p>
            <a:pPr>
              <a:buFont typeface="Wingdings" pitchFamily="2" charset="2"/>
              <a:buChar char="§"/>
            </a:pPr>
            <a:r>
              <a:rPr lang="en-US" dirty="0"/>
              <a:t>Strategy found to be swift in gathering quality works.</a:t>
            </a:r>
          </a:p>
          <a:p>
            <a:pPr>
              <a:buFont typeface="Wingdings" pitchFamily="2" charset="2"/>
              <a:buChar char="§"/>
            </a:pPr>
            <a:r>
              <a:rPr lang="en-US" dirty="0"/>
              <a:t>The pay rate and a number of images to include in a HIT should be explored further .</a:t>
            </a:r>
          </a:p>
          <a:p>
            <a:pPr>
              <a:buFont typeface="Wingdings" pitchFamily="2" charset="2"/>
              <a:buChar char="§"/>
            </a:pPr>
            <a:endParaRPr lang="en-US" dirty="0"/>
          </a:p>
          <a:p>
            <a:pPr>
              <a:buFont typeface="Wingdings" pitchFamily="2" charset="2"/>
              <a:buChar char="§"/>
            </a:pPr>
            <a:endParaRPr lang="en-US" dirty="0"/>
          </a:p>
          <a:p>
            <a:pPr>
              <a:buFont typeface="Wingdings" pitchFamily="2" charset="2"/>
              <a:buChar char="§"/>
            </a:pPr>
            <a:endParaRPr lang="en-US" dirty="0"/>
          </a:p>
          <a:p>
            <a:pPr>
              <a:buFont typeface="Wingdings" pitchFamily="2" charset="2"/>
              <a:buChar char="§"/>
            </a:pPr>
            <a:endParaRPr lang="en-US" dirty="0"/>
          </a:p>
          <a:p>
            <a:pPr>
              <a:buFont typeface="Wingdings" pitchFamily="2" charset="2"/>
              <a:buChar char="§"/>
            </a:pPr>
            <a:endParaRPr lang="en-US" dirty="0"/>
          </a:p>
          <a:p>
            <a:pPr marL="0" indent="0">
              <a:buNone/>
            </a:pPr>
            <a:endParaRPr lang="en-US" dirty="0"/>
          </a:p>
          <a:p>
            <a:pPr marL="0" indent="0">
              <a:buNone/>
            </a:pPr>
            <a:br>
              <a:rPr lang="en-US" dirty="0"/>
            </a:br>
            <a:endParaRPr lang="en-US" dirty="0"/>
          </a:p>
          <a:p>
            <a:endParaRPr lang="en-US" dirty="0"/>
          </a:p>
        </p:txBody>
      </p:sp>
      <p:sp>
        <p:nvSpPr>
          <p:cNvPr id="6" name="Rectangle 5">
            <a:extLst>
              <a:ext uri="{FF2B5EF4-FFF2-40B4-BE49-F238E27FC236}">
                <a16:creationId xmlns:a16="http://schemas.microsoft.com/office/drawing/2014/main" id="{3D80D1C1-F339-094A-BA37-90DC32E6B00B}"/>
              </a:ext>
            </a:extLst>
          </p:cNvPr>
          <p:cNvSpPr/>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557EB9E-7CD0-E34E-8335-C4F4F263FD5C}"/>
              </a:ext>
            </a:extLst>
          </p:cNvPr>
          <p:cNvSpPr txBox="1"/>
          <p:nvPr/>
        </p:nvSpPr>
        <p:spPr>
          <a:xfrm>
            <a:off x="0" y="5923628"/>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F74BCFBC-E2AF-2543-AEA3-1AEA08550BC9}"/>
              </a:ext>
            </a:extLst>
          </p:cNvPr>
          <p:cNvSpPr txBox="1"/>
          <p:nvPr/>
        </p:nvSpPr>
        <p:spPr>
          <a:xfrm>
            <a:off x="4424516" y="6076335"/>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17E5710E-FF7E-FE4C-A6B8-B7F683ADE6EB}"/>
              </a:ext>
            </a:extLst>
          </p:cNvPr>
          <p:cNvSpPr txBox="1"/>
          <p:nvPr/>
        </p:nvSpPr>
        <p:spPr>
          <a:xfrm>
            <a:off x="4306529" y="5958348"/>
            <a:ext cx="184731" cy="369332"/>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1F97AC4B-0351-0148-88AD-6E1D7F25AA80}"/>
              </a:ext>
            </a:extLst>
          </p:cNvPr>
          <p:cNvSpPr txBox="1"/>
          <p:nvPr/>
        </p:nvSpPr>
        <p:spPr>
          <a:xfrm>
            <a:off x="840658" y="5825613"/>
            <a:ext cx="184731" cy="369332"/>
          </a:xfrm>
          <a:prstGeom prst="rect">
            <a:avLst/>
          </a:prstGeom>
          <a:noFill/>
        </p:spPr>
        <p:txBody>
          <a:bodyPr wrap="none" rtlCol="0">
            <a:spAutoFit/>
          </a:bodyPr>
          <a:lstStyle/>
          <a:p>
            <a:endParaRPr lang="en-US" dirty="0"/>
          </a:p>
        </p:txBody>
      </p:sp>
      <p:sp>
        <p:nvSpPr>
          <p:cNvPr id="15" name="TextBox 14">
            <a:extLst>
              <a:ext uri="{FF2B5EF4-FFF2-40B4-BE49-F238E27FC236}">
                <a16:creationId xmlns:a16="http://schemas.microsoft.com/office/drawing/2014/main" id="{2EA281F7-330F-FA45-87EF-B958F651D8D6}"/>
              </a:ext>
            </a:extLst>
          </p:cNvPr>
          <p:cNvSpPr txBox="1"/>
          <p:nvPr/>
        </p:nvSpPr>
        <p:spPr>
          <a:xfrm>
            <a:off x="737419" y="5781368"/>
            <a:ext cx="9366209" cy="646331"/>
          </a:xfrm>
          <a:prstGeom prst="rect">
            <a:avLst/>
          </a:prstGeom>
          <a:noFill/>
        </p:spPr>
        <p:txBody>
          <a:bodyPr wrap="square" rtlCol="0">
            <a:spAutoFit/>
          </a:bodyPr>
          <a:lstStyle/>
          <a:p>
            <a:endParaRPr lang="en-US" dirty="0"/>
          </a:p>
          <a:p>
            <a:endParaRPr lang="en-US" dirty="0"/>
          </a:p>
        </p:txBody>
      </p:sp>
    </p:spTree>
    <p:extLst>
      <p:ext uri="{BB962C8B-B14F-4D97-AF65-F5344CB8AC3E}">
        <p14:creationId xmlns:p14="http://schemas.microsoft.com/office/powerpoint/2010/main" val="2217245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949383" y="705097"/>
            <a:ext cx="10277167" cy="1777653"/>
          </a:xfrm>
        </p:spPr>
        <p:txBody>
          <a:bodyPr>
            <a:normAutofit/>
          </a:bodyPr>
          <a:lstStyle/>
          <a:p>
            <a:br>
              <a:rPr lang="en-US" b="1" dirty="0"/>
            </a:br>
            <a:endParaRPr lang="en-US" b="1" dirty="0"/>
          </a:p>
        </p:txBody>
      </p:sp>
      <p:sp>
        <p:nvSpPr>
          <p:cNvPr id="2" name="Content Placeholder 1">
            <a:extLst>
              <a:ext uri="{FF2B5EF4-FFF2-40B4-BE49-F238E27FC236}">
                <a16:creationId xmlns:a16="http://schemas.microsoft.com/office/drawing/2014/main" id="{5D561A02-1233-7244-A301-D421D0EBD99C}"/>
              </a:ext>
            </a:extLst>
          </p:cNvPr>
          <p:cNvSpPr>
            <a:spLocks noGrp="1"/>
          </p:cNvSpPr>
          <p:nvPr>
            <p:ph idx="1"/>
          </p:nvPr>
        </p:nvSpPr>
        <p:spPr>
          <a:xfrm>
            <a:off x="1076631" y="1209367"/>
            <a:ext cx="9012249" cy="5083593"/>
          </a:xfrm>
        </p:spPr>
        <p:txBody>
          <a:bodyPr>
            <a:noAutofit/>
          </a:bodyPr>
          <a:lstStyle/>
          <a:p>
            <a:pPr marL="0" indent="0">
              <a:buNone/>
            </a:pPr>
            <a:r>
              <a:rPr lang="en-US" dirty="0"/>
              <a:t> </a:t>
            </a:r>
          </a:p>
          <a:p>
            <a:pPr marL="0" indent="0">
              <a:buNone/>
            </a:pPr>
            <a:endParaRPr lang="en-US" dirty="0"/>
          </a:p>
          <a:p>
            <a:pPr>
              <a:buFont typeface="Wingdings" pitchFamily="2" charset="2"/>
              <a:buChar char="§"/>
            </a:pPr>
            <a:endParaRPr lang="en-US" dirty="0"/>
          </a:p>
          <a:p>
            <a:pPr>
              <a:buFont typeface="Wingdings" pitchFamily="2" charset="2"/>
              <a:buChar char="§"/>
            </a:pPr>
            <a:endParaRPr lang="en-US" dirty="0"/>
          </a:p>
          <a:p>
            <a:pPr marL="0" indent="0" algn="ctr">
              <a:buNone/>
            </a:pPr>
            <a:r>
              <a:rPr lang="en-US" sz="4400" b="1" dirty="0"/>
              <a:t>Thank You </a:t>
            </a:r>
          </a:p>
          <a:p>
            <a:pPr marL="0" indent="0">
              <a:buNone/>
            </a:pPr>
            <a:endParaRPr lang="en-US" dirty="0"/>
          </a:p>
          <a:p>
            <a:pPr marL="0" indent="0">
              <a:buNone/>
            </a:pPr>
            <a:br>
              <a:rPr lang="en-US" dirty="0"/>
            </a:br>
            <a:endParaRPr lang="en-US" dirty="0"/>
          </a:p>
          <a:p>
            <a:endParaRPr lang="en-US" dirty="0"/>
          </a:p>
        </p:txBody>
      </p:sp>
      <p:sp>
        <p:nvSpPr>
          <p:cNvPr id="10" name="TextBox 9">
            <a:extLst>
              <a:ext uri="{FF2B5EF4-FFF2-40B4-BE49-F238E27FC236}">
                <a16:creationId xmlns:a16="http://schemas.microsoft.com/office/drawing/2014/main" id="{9557EB9E-7CD0-E34E-8335-C4F4F263FD5C}"/>
              </a:ext>
            </a:extLst>
          </p:cNvPr>
          <p:cNvSpPr txBox="1"/>
          <p:nvPr/>
        </p:nvSpPr>
        <p:spPr>
          <a:xfrm>
            <a:off x="0" y="5923628"/>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F74BCFBC-E2AF-2543-AEA3-1AEA08550BC9}"/>
              </a:ext>
            </a:extLst>
          </p:cNvPr>
          <p:cNvSpPr txBox="1"/>
          <p:nvPr/>
        </p:nvSpPr>
        <p:spPr>
          <a:xfrm>
            <a:off x="4424516" y="6076335"/>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17E5710E-FF7E-FE4C-A6B8-B7F683ADE6EB}"/>
              </a:ext>
            </a:extLst>
          </p:cNvPr>
          <p:cNvSpPr txBox="1"/>
          <p:nvPr/>
        </p:nvSpPr>
        <p:spPr>
          <a:xfrm>
            <a:off x="4306529" y="5958348"/>
            <a:ext cx="184731" cy="369332"/>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1F97AC4B-0351-0148-88AD-6E1D7F25AA80}"/>
              </a:ext>
            </a:extLst>
          </p:cNvPr>
          <p:cNvSpPr txBox="1"/>
          <p:nvPr/>
        </p:nvSpPr>
        <p:spPr>
          <a:xfrm>
            <a:off x="840658" y="5825613"/>
            <a:ext cx="184731" cy="369332"/>
          </a:xfrm>
          <a:prstGeom prst="rect">
            <a:avLst/>
          </a:prstGeom>
          <a:noFill/>
        </p:spPr>
        <p:txBody>
          <a:bodyPr wrap="none" rtlCol="0">
            <a:spAutoFit/>
          </a:bodyPr>
          <a:lstStyle/>
          <a:p>
            <a:endParaRPr lang="en-US" dirty="0"/>
          </a:p>
        </p:txBody>
      </p:sp>
      <p:sp>
        <p:nvSpPr>
          <p:cNvPr id="15" name="TextBox 14">
            <a:extLst>
              <a:ext uri="{FF2B5EF4-FFF2-40B4-BE49-F238E27FC236}">
                <a16:creationId xmlns:a16="http://schemas.microsoft.com/office/drawing/2014/main" id="{2EA281F7-330F-FA45-87EF-B958F651D8D6}"/>
              </a:ext>
            </a:extLst>
          </p:cNvPr>
          <p:cNvSpPr txBox="1"/>
          <p:nvPr/>
        </p:nvSpPr>
        <p:spPr>
          <a:xfrm>
            <a:off x="737419" y="5781368"/>
            <a:ext cx="9366209" cy="646331"/>
          </a:xfrm>
          <a:prstGeom prst="rect">
            <a:avLst/>
          </a:prstGeom>
          <a:noFill/>
        </p:spPr>
        <p:txBody>
          <a:bodyPr wrap="square" rtlCol="0">
            <a:spAutoFit/>
          </a:bodyPr>
          <a:lstStyle/>
          <a:p>
            <a:endParaRPr lang="en-US" dirty="0"/>
          </a:p>
          <a:p>
            <a:endParaRPr lang="en-US" dirty="0"/>
          </a:p>
        </p:txBody>
      </p:sp>
      <p:pic>
        <p:nvPicPr>
          <p:cNvPr id="8" name="Graphic 7" descr="Lightbulb and gear">
            <a:extLst>
              <a:ext uri="{FF2B5EF4-FFF2-40B4-BE49-F238E27FC236}">
                <a16:creationId xmlns:a16="http://schemas.microsoft.com/office/drawing/2014/main" id="{446B7DB3-4F80-C04E-A61D-1D4D1A36FE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6779" y="2987020"/>
            <a:ext cx="914400" cy="914400"/>
          </a:xfrm>
          <a:prstGeom prst="rect">
            <a:avLst/>
          </a:prstGeom>
        </p:spPr>
      </p:pic>
    </p:spTree>
    <p:extLst>
      <p:ext uri="{BB962C8B-B14F-4D97-AF65-F5344CB8AC3E}">
        <p14:creationId xmlns:p14="http://schemas.microsoft.com/office/powerpoint/2010/main" val="3612995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838200" y="365125"/>
            <a:ext cx="10515600" cy="1325563"/>
          </a:xfrm>
        </p:spPr>
        <p:txBody>
          <a:bodyPr>
            <a:normAutofit/>
          </a:bodyPr>
          <a:lstStyle/>
          <a:p>
            <a:r>
              <a:rPr lang="en-US" dirty="0"/>
              <a:t>           </a:t>
            </a:r>
            <a:r>
              <a:rPr lang="en-US" sz="4000" b="1" dirty="0"/>
              <a:t>Image Annotation Techniques </a:t>
            </a:r>
          </a:p>
        </p:txBody>
      </p:sp>
      <p:graphicFrame>
        <p:nvGraphicFramePr>
          <p:cNvPr id="10" name="Content Placeholder 5">
            <a:extLst>
              <a:ext uri="{FF2B5EF4-FFF2-40B4-BE49-F238E27FC236}">
                <a16:creationId xmlns:a16="http://schemas.microsoft.com/office/drawing/2014/main" id="{21255D24-F812-4BAB-99DB-65E6D8B52AC6}"/>
              </a:ext>
            </a:extLst>
          </p:cNvPr>
          <p:cNvGraphicFramePr>
            <a:graphicFrameLocks noGrp="1"/>
          </p:cNvGraphicFramePr>
          <p:nvPr>
            <p:ph idx="1"/>
            <p:extLst>
              <p:ext uri="{D42A27DB-BD31-4B8C-83A1-F6EECF244321}">
                <p14:modId xmlns:p14="http://schemas.microsoft.com/office/powerpoint/2010/main" val="445092824"/>
              </p:ext>
            </p:extLst>
          </p:nvPr>
        </p:nvGraphicFramePr>
        <p:xfrm>
          <a:off x="176981" y="1106129"/>
          <a:ext cx="11769213" cy="5589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6826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838200" y="365125"/>
            <a:ext cx="10515600" cy="1325563"/>
          </a:xfrm>
        </p:spPr>
        <p:txBody>
          <a:bodyPr>
            <a:normAutofit/>
          </a:bodyPr>
          <a:lstStyle/>
          <a:p>
            <a:r>
              <a:rPr lang="en-US" b="1" dirty="0"/>
              <a:t>Popular Dataset and their Annotation Techniques </a:t>
            </a:r>
          </a:p>
        </p:txBody>
      </p:sp>
      <p:graphicFrame>
        <p:nvGraphicFramePr>
          <p:cNvPr id="7" name="Content Placeholder 1">
            <a:extLst>
              <a:ext uri="{FF2B5EF4-FFF2-40B4-BE49-F238E27FC236}">
                <a16:creationId xmlns:a16="http://schemas.microsoft.com/office/drawing/2014/main" id="{938A09B5-6291-4772-AD97-BD49DD217375}"/>
              </a:ext>
            </a:extLst>
          </p:cNvPr>
          <p:cNvGraphicFramePr>
            <a:graphicFrameLocks noGrp="1"/>
          </p:cNvGraphicFramePr>
          <p:nvPr>
            <p:ph idx="1"/>
            <p:extLst>
              <p:ext uri="{D42A27DB-BD31-4B8C-83A1-F6EECF244321}">
                <p14:modId xmlns:p14="http://schemas.microsoft.com/office/powerpoint/2010/main" val="31047688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4663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1136428" y="627564"/>
            <a:ext cx="7474172" cy="1325563"/>
          </a:xfrm>
        </p:spPr>
        <p:txBody>
          <a:bodyPr>
            <a:normAutofit/>
          </a:bodyPr>
          <a:lstStyle/>
          <a:p>
            <a:r>
              <a:rPr lang="en-US" sz="3400" b="1" dirty="0"/>
              <a:t>Metrics for Automatic Evaluation of Machine Translation</a:t>
            </a:r>
          </a:p>
        </p:txBody>
      </p:sp>
      <p:sp>
        <p:nvSpPr>
          <p:cNvPr id="2" name="Content Placeholder 1">
            <a:extLst>
              <a:ext uri="{FF2B5EF4-FFF2-40B4-BE49-F238E27FC236}">
                <a16:creationId xmlns:a16="http://schemas.microsoft.com/office/drawing/2014/main" id="{4A14BA51-20E5-E441-95D6-5616C49CF875}"/>
              </a:ext>
            </a:extLst>
          </p:cNvPr>
          <p:cNvSpPr>
            <a:spLocks noGrp="1"/>
          </p:cNvSpPr>
          <p:nvPr>
            <p:ph idx="1"/>
          </p:nvPr>
        </p:nvSpPr>
        <p:spPr>
          <a:xfrm>
            <a:off x="1136429" y="2278173"/>
            <a:ext cx="6467867" cy="3450613"/>
          </a:xfrm>
        </p:spPr>
        <p:txBody>
          <a:bodyPr anchor="ctr">
            <a:normAutofit/>
          </a:bodyPr>
          <a:lstStyle/>
          <a:p>
            <a:pPr>
              <a:buFont typeface="Wingdings" pitchFamily="2" charset="2"/>
              <a:buChar char="§"/>
            </a:pPr>
            <a:r>
              <a:rPr lang="en-US" sz="2400" dirty="0"/>
              <a:t>BLEU</a:t>
            </a:r>
          </a:p>
          <a:p>
            <a:pPr>
              <a:buFont typeface="Wingdings" pitchFamily="2" charset="2"/>
              <a:buChar char="§"/>
            </a:pPr>
            <a:r>
              <a:rPr lang="en-US" sz="2400" dirty="0"/>
              <a:t>NIST</a:t>
            </a:r>
          </a:p>
          <a:p>
            <a:pPr>
              <a:buFont typeface="Wingdings" pitchFamily="2" charset="2"/>
              <a:buChar char="§"/>
            </a:pPr>
            <a:r>
              <a:rPr lang="en-US" sz="2400" dirty="0"/>
              <a:t>F-Measure</a:t>
            </a:r>
          </a:p>
          <a:p>
            <a:pPr>
              <a:buFont typeface="Wingdings" pitchFamily="2" charset="2"/>
              <a:buChar char="§"/>
            </a:pPr>
            <a:r>
              <a:rPr lang="en-US" sz="2400" dirty="0"/>
              <a:t>METEOR</a:t>
            </a: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Gauge">
            <a:extLst>
              <a:ext uri="{FF2B5EF4-FFF2-40B4-BE49-F238E27FC236}">
                <a16:creationId xmlns:a16="http://schemas.microsoft.com/office/drawing/2014/main" id="{91E809F2-D926-4C99-8CA3-4F89636DC4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452973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1136428" y="627564"/>
            <a:ext cx="7474172" cy="1325563"/>
          </a:xfrm>
        </p:spPr>
        <p:txBody>
          <a:bodyPr>
            <a:normAutofit/>
          </a:bodyPr>
          <a:lstStyle/>
          <a:p>
            <a:r>
              <a:rPr lang="en-US" b="1" dirty="0"/>
              <a:t>Dataset</a:t>
            </a:r>
          </a:p>
        </p:txBody>
      </p:sp>
      <p:sp>
        <p:nvSpPr>
          <p:cNvPr id="2" name="Content Placeholder 1">
            <a:extLst>
              <a:ext uri="{FF2B5EF4-FFF2-40B4-BE49-F238E27FC236}">
                <a16:creationId xmlns:a16="http://schemas.microsoft.com/office/drawing/2014/main" id="{5D561A02-1233-7244-A301-D421D0EBD99C}"/>
              </a:ext>
            </a:extLst>
          </p:cNvPr>
          <p:cNvSpPr>
            <a:spLocks noGrp="1"/>
          </p:cNvSpPr>
          <p:nvPr>
            <p:ph idx="1"/>
          </p:nvPr>
        </p:nvSpPr>
        <p:spPr>
          <a:xfrm>
            <a:off x="1136429" y="2278173"/>
            <a:ext cx="6467867" cy="3450613"/>
          </a:xfrm>
        </p:spPr>
        <p:txBody>
          <a:bodyPr anchor="ctr">
            <a:normAutofit/>
          </a:bodyPr>
          <a:lstStyle/>
          <a:p>
            <a:pPr>
              <a:buFont typeface="Wingdings" pitchFamily="2" charset="2"/>
              <a:buChar char="§"/>
            </a:pPr>
            <a:r>
              <a:rPr lang="en-US" sz="2400" dirty="0"/>
              <a:t>Flickr30k Entities</a:t>
            </a:r>
          </a:p>
          <a:p>
            <a:pPr>
              <a:buFont typeface="Wingdings" pitchFamily="2" charset="2"/>
              <a:buChar char="§"/>
            </a:pPr>
            <a:r>
              <a:rPr lang="en-US" sz="2400" dirty="0"/>
              <a:t>Dataset is the test data used in WMT17 for Multimodal Machine Translation task </a:t>
            </a:r>
          </a:p>
          <a:p>
            <a:pPr>
              <a:buFont typeface="Wingdings" pitchFamily="2" charset="2"/>
              <a:buChar char="§"/>
            </a:pPr>
            <a:r>
              <a:rPr lang="en-US" sz="2400" dirty="0"/>
              <a:t>Dataset contains 1,000 images </a:t>
            </a:r>
          </a:p>
          <a:p>
            <a:pPr marL="0" indent="0">
              <a:buNone/>
            </a:pPr>
            <a:endParaRPr lang="en-US" sz="2400" dirty="0"/>
          </a:p>
          <a:p>
            <a:endParaRPr lang="en-US" sz="2400" dirty="0"/>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Database">
            <a:extLst>
              <a:ext uri="{FF2B5EF4-FFF2-40B4-BE49-F238E27FC236}">
                <a16:creationId xmlns:a16="http://schemas.microsoft.com/office/drawing/2014/main" id="{D7EDE9EC-B637-440E-B972-D5516651B5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854683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1136428" y="627564"/>
            <a:ext cx="7474172" cy="1325563"/>
          </a:xfrm>
        </p:spPr>
        <p:txBody>
          <a:bodyPr>
            <a:normAutofit/>
          </a:bodyPr>
          <a:lstStyle/>
          <a:p>
            <a:r>
              <a:rPr lang="en-US" b="1" dirty="0"/>
              <a:t>Direct Assessment (DA)</a:t>
            </a:r>
          </a:p>
        </p:txBody>
      </p:sp>
      <p:sp>
        <p:nvSpPr>
          <p:cNvPr id="2" name="Content Placeholder 1">
            <a:extLst>
              <a:ext uri="{FF2B5EF4-FFF2-40B4-BE49-F238E27FC236}">
                <a16:creationId xmlns:a16="http://schemas.microsoft.com/office/drawing/2014/main" id="{5D561A02-1233-7244-A301-D421D0EBD99C}"/>
              </a:ext>
            </a:extLst>
          </p:cNvPr>
          <p:cNvSpPr>
            <a:spLocks noGrp="1"/>
          </p:cNvSpPr>
          <p:nvPr>
            <p:ph idx="1"/>
          </p:nvPr>
        </p:nvSpPr>
        <p:spPr>
          <a:xfrm>
            <a:off x="1136429" y="1622324"/>
            <a:ext cx="7280384" cy="4608112"/>
          </a:xfrm>
        </p:spPr>
        <p:txBody>
          <a:bodyPr anchor="ctr">
            <a:normAutofit/>
          </a:bodyPr>
          <a:lstStyle/>
          <a:p>
            <a:pPr>
              <a:buFont typeface="Wingdings" pitchFamily="2" charset="2"/>
              <a:buChar char="§"/>
            </a:pPr>
            <a:r>
              <a:rPr lang="en-US" sz="2400" dirty="0"/>
              <a:t>Direct human MT evaluation methodology.  </a:t>
            </a:r>
          </a:p>
          <a:p>
            <a:pPr>
              <a:buFont typeface="Wingdings" pitchFamily="2" charset="2"/>
              <a:buChar char="§"/>
            </a:pPr>
            <a:r>
              <a:rPr lang="en-US" sz="2400" dirty="0"/>
              <a:t>Key Features</a:t>
            </a:r>
          </a:p>
          <a:p>
            <a:pPr lvl="1">
              <a:buFont typeface="Wingdings" pitchFamily="2" charset="2"/>
              <a:buChar char="Ø"/>
            </a:pPr>
            <a:r>
              <a:rPr lang="en-US" sz="2000" dirty="0"/>
              <a:t>Used to evaluate both adequacy and fluency </a:t>
            </a:r>
          </a:p>
          <a:p>
            <a:pPr lvl="1">
              <a:buFont typeface="Wingdings" pitchFamily="2" charset="2"/>
              <a:buChar char="Ø"/>
            </a:pPr>
            <a:r>
              <a:rPr lang="en-US" sz="2000" dirty="0"/>
              <a:t>Incorporates mechanisms for quality control </a:t>
            </a:r>
          </a:p>
          <a:p>
            <a:pPr lvl="1">
              <a:buFont typeface="Wingdings" pitchFamily="2" charset="2"/>
              <a:buChar char="Ø"/>
            </a:pPr>
            <a:r>
              <a:rPr lang="en-US" sz="2000" dirty="0"/>
              <a:t>cheap </a:t>
            </a:r>
          </a:p>
          <a:p>
            <a:pPr lvl="1">
              <a:buFont typeface="Wingdings" pitchFamily="2" charset="2"/>
              <a:buChar char="Ø"/>
            </a:pPr>
            <a:r>
              <a:rPr lang="en-US" sz="2000" dirty="0"/>
              <a:t>requires only monolingual annotators </a:t>
            </a:r>
          </a:p>
          <a:p>
            <a:pPr>
              <a:buFont typeface="Wingdings" pitchFamily="2" charset="2"/>
              <a:buChar char="§"/>
            </a:pPr>
            <a:r>
              <a:rPr lang="en-US" sz="2400" dirty="0"/>
              <a:t>Employed in human evaluation campaign of WMT17.</a:t>
            </a:r>
          </a:p>
          <a:p>
            <a:pPr>
              <a:buFont typeface="Wingdings" pitchFamily="2" charset="2"/>
              <a:buChar char="§"/>
            </a:pPr>
            <a:endParaRPr lang="en-US" dirty="0"/>
          </a:p>
          <a:p>
            <a:pPr lvl="1">
              <a:buFont typeface="Wingdings" pitchFamily="2" charset="2"/>
              <a:buChar char="Ø"/>
            </a:pPr>
            <a:endParaRPr lang="en-US" sz="2000" dirty="0"/>
          </a:p>
          <a:p>
            <a:endParaRPr lang="en-US" sz="2400" dirty="0"/>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7EDE9EC-B637-440E-B972-D5516651B5C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3987" y="2857501"/>
            <a:ext cx="1142998" cy="1142998"/>
          </a:xfrm>
          <a:prstGeom prst="rect">
            <a:avLst/>
          </a:prstGeom>
        </p:spPr>
      </p:pic>
    </p:spTree>
    <p:extLst>
      <p:ext uri="{BB962C8B-B14F-4D97-AF65-F5344CB8AC3E}">
        <p14:creationId xmlns:p14="http://schemas.microsoft.com/office/powerpoint/2010/main" val="2264146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1136428" y="627564"/>
            <a:ext cx="7474172" cy="1325563"/>
          </a:xfrm>
        </p:spPr>
        <p:txBody>
          <a:bodyPr>
            <a:normAutofit/>
          </a:bodyPr>
          <a:lstStyle/>
          <a:p>
            <a:r>
              <a:rPr lang="en-US" b="1" dirty="0"/>
              <a:t>Direct Assessment</a:t>
            </a:r>
          </a:p>
        </p:txBody>
      </p:sp>
      <p:sp>
        <p:nvSpPr>
          <p:cNvPr id="2" name="Content Placeholder 1">
            <a:extLst>
              <a:ext uri="{FF2B5EF4-FFF2-40B4-BE49-F238E27FC236}">
                <a16:creationId xmlns:a16="http://schemas.microsoft.com/office/drawing/2014/main" id="{5D561A02-1233-7244-A301-D421D0EBD99C}"/>
              </a:ext>
            </a:extLst>
          </p:cNvPr>
          <p:cNvSpPr>
            <a:spLocks noGrp="1"/>
          </p:cNvSpPr>
          <p:nvPr>
            <p:ph idx="1"/>
          </p:nvPr>
        </p:nvSpPr>
        <p:spPr>
          <a:xfrm>
            <a:off x="1136429" y="1953126"/>
            <a:ext cx="7280384" cy="4277309"/>
          </a:xfrm>
        </p:spPr>
        <p:txBody>
          <a:bodyPr anchor="ctr">
            <a:normAutofit fontScale="92500" lnSpcReduction="20000"/>
          </a:bodyPr>
          <a:lstStyle/>
          <a:p>
            <a:pPr>
              <a:buFont typeface="Wingdings" pitchFamily="2" charset="2"/>
              <a:buChar char="§"/>
            </a:pPr>
            <a:r>
              <a:rPr lang="en-US" dirty="0"/>
              <a:t>Amazon Mechanical Turk is used as a crowd-sourcing platform. </a:t>
            </a:r>
          </a:p>
          <a:p>
            <a:pPr>
              <a:buFont typeface="Wingdings" pitchFamily="2" charset="2"/>
              <a:buChar char="§"/>
            </a:pPr>
            <a:r>
              <a:rPr lang="en-US" dirty="0"/>
              <a:t>A HIT contains hundred translation assessments each, one per screen.</a:t>
            </a:r>
          </a:p>
          <a:p>
            <a:pPr marL="0" indent="0">
              <a:buNone/>
            </a:pPr>
            <a:endParaRPr lang="en-US" dirty="0"/>
          </a:p>
          <a:p>
            <a:pPr marL="457200" lvl="1" indent="0">
              <a:buNone/>
            </a:pPr>
            <a:endParaRPr lang="en-US" sz="2000" dirty="0"/>
          </a:p>
          <a:p>
            <a:pPr marL="457200" lvl="1" indent="0">
              <a:buNone/>
            </a:pPr>
            <a:endParaRPr lang="en-US" sz="2000" dirty="0"/>
          </a:p>
          <a:p>
            <a:pPr marL="457200" lvl="1" indent="0">
              <a:buNone/>
            </a:pPr>
            <a:endParaRPr lang="en-US" sz="2000" dirty="0"/>
          </a:p>
          <a:p>
            <a:pPr marL="457200" lvl="1" indent="0">
              <a:buNone/>
            </a:pPr>
            <a:endParaRPr lang="en-US" sz="2000" dirty="0"/>
          </a:p>
          <a:p>
            <a:pPr marL="457200" lvl="1" indent="0">
              <a:buNone/>
            </a:pPr>
            <a:endParaRPr lang="en-US" sz="2000" dirty="0"/>
          </a:p>
          <a:p>
            <a:pPr marL="457200" lvl="1" indent="0">
              <a:buNone/>
            </a:pPr>
            <a:endParaRPr lang="en-US" sz="2000" dirty="0"/>
          </a:p>
          <a:p>
            <a:pPr marL="457200" lvl="1" indent="0">
              <a:buNone/>
            </a:pPr>
            <a:endParaRPr lang="en-US" sz="2000" dirty="0"/>
          </a:p>
          <a:p>
            <a:pPr marL="457200" lvl="1" indent="0" algn="ctr">
              <a:buNone/>
            </a:pPr>
            <a:r>
              <a:rPr lang="en-US" sz="2000" dirty="0"/>
              <a:t>Distribution of translation in a HIT</a:t>
            </a: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7EDE9EC-B637-440E-B972-D5516651B5C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3987" y="2857501"/>
            <a:ext cx="1142998" cy="1142998"/>
          </a:xfrm>
          <a:prstGeom prst="rect">
            <a:avLst/>
          </a:prstGeom>
        </p:spPr>
      </p:pic>
      <p:pic>
        <p:nvPicPr>
          <p:cNvPr id="4" name="Picture 3" descr="Distribution of translation in a HIT">
            <a:extLst>
              <a:ext uri="{FF2B5EF4-FFF2-40B4-BE49-F238E27FC236}">
                <a16:creationId xmlns:a16="http://schemas.microsoft.com/office/drawing/2014/main" id="{A0879EDF-0879-994A-9134-4AC0E72A6C54}"/>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812649" y="4312040"/>
            <a:ext cx="8242300" cy="1079500"/>
          </a:xfrm>
          <a:prstGeom prst="rect">
            <a:avLst/>
          </a:prstGeom>
        </p:spPr>
      </p:pic>
    </p:spTree>
    <p:extLst>
      <p:ext uri="{BB962C8B-B14F-4D97-AF65-F5344CB8AC3E}">
        <p14:creationId xmlns:p14="http://schemas.microsoft.com/office/powerpoint/2010/main" val="2314810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DB064-0B8E-394A-A0AD-3A1893C8434B}"/>
              </a:ext>
            </a:extLst>
          </p:cNvPr>
          <p:cNvSpPr>
            <a:spLocks noGrp="1"/>
          </p:cNvSpPr>
          <p:nvPr>
            <p:ph type="title"/>
          </p:nvPr>
        </p:nvSpPr>
        <p:spPr>
          <a:xfrm>
            <a:off x="1076631" y="693173"/>
            <a:ext cx="10277167" cy="1777653"/>
          </a:xfrm>
        </p:spPr>
        <p:txBody>
          <a:bodyPr/>
          <a:lstStyle/>
          <a:p>
            <a:r>
              <a:rPr lang="en-US" b="1" dirty="0"/>
              <a:t>Direct Assessment</a:t>
            </a:r>
          </a:p>
        </p:txBody>
      </p:sp>
      <p:sp>
        <p:nvSpPr>
          <p:cNvPr id="2" name="Content Placeholder 1">
            <a:extLst>
              <a:ext uri="{FF2B5EF4-FFF2-40B4-BE49-F238E27FC236}">
                <a16:creationId xmlns:a16="http://schemas.microsoft.com/office/drawing/2014/main" id="{5D561A02-1233-7244-A301-D421D0EBD99C}"/>
              </a:ext>
            </a:extLst>
          </p:cNvPr>
          <p:cNvSpPr>
            <a:spLocks noGrp="1"/>
          </p:cNvSpPr>
          <p:nvPr>
            <p:ph idx="1"/>
          </p:nvPr>
        </p:nvSpPr>
        <p:spPr/>
        <p:txBody>
          <a:bodyPr/>
          <a:lstStyle/>
          <a:p>
            <a:pPr marL="0" indent="0">
              <a:buNone/>
            </a:pPr>
            <a:r>
              <a:rPr lang="en-US" dirty="0"/>
              <a:t>REF Translation</a:t>
            </a:r>
          </a:p>
          <a:p>
            <a:pPr lvl="1"/>
            <a:endParaRPr lang="en-US" dirty="0"/>
          </a:p>
          <a:p>
            <a:endParaRPr lang="en-US" dirty="0"/>
          </a:p>
        </p:txBody>
      </p:sp>
      <p:pic>
        <p:nvPicPr>
          <p:cNvPr id="4" name="Picture 3">
            <a:extLst>
              <a:ext uri="{FF2B5EF4-FFF2-40B4-BE49-F238E27FC236}">
                <a16:creationId xmlns:a16="http://schemas.microsoft.com/office/drawing/2014/main" id="{D8529EDD-9E14-9B46-8336-3E2FFEBE137E}"/>
              </a:ext>
            </a:extLst>
          </p:cNvPr>
          <p:cNvPicPr>
            <a:picLocks noChangeAspect="1"/>
          </p:cNvPicPr>
          <p:nvPr/>
        </p:nvPicPr>
        <p:blipFill>
          <a:blip r:embed="rId3"/>
          <a:srcRect/>
          <a:stretch/>
        </p:blipFill>
        <p:spPr>
          <a:xfrm>
            <a:off x="1039725" y="2539230"/>
            <a:ext cx="8317327" cy="3331569"/>
          </a:xfrm>
          <a:prstGeom prst="rect">
            <a:avLst/>
          </a:prstGeom>
          <a:solidFill>
            <a:schemeClr val="bg1"/>
          </a:solidFill>
          <a:ln>
            <a:solidFill>
              <a:schemeClr val="tx1"/>
            </a:solidFill>
          </a:ln>
        </p:spPr>
      </p:pic>
      <p:sp>
        <p:nvSpPr>
          <p:cNvPr id="6" name="Rectangle 5">
            <a:extLst>
              <a:ext uri="{FF2B5EF4-FFF2-40B4-BE49-F238E27FC236}">
                <a16:creationId xmlns:a16="http://schemas.microsoft.com/office/drawing/2014/main" id="{3D80D1C1-F339-094A-BA37-90DC32E6B00B}"/>
              </a:ext>
            </a:extLst>
          </p:cNvPr>
          <p:cNvSpPr/>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A270C5-C4A4-2245-B798-C7EFED96DA92}"/>
              </a:ext>
            </a:extLst>
          </p:cNvPr>
          <p:cNvSpPr txBox="1"/>
          <p:nvPr/>
        </p:nvSpPr>
        <p:spPr>
          <a:xfrm>
            <a:off x="412954" y="1725561"/>
            <a:ext cx="9570870" cy="400110"/>
          </a:xfrm>
          <a:prstGeom prst="rect">
            <a:avLst/>
          </a:prstGeom>
          <a:noFill/>
        </p:spPr>
        <p:txBody>
          <a:bodyPr wrap="square" rtlCol="0">
            <a:spAutoFit/>
          </a:bodyPr>
          <a:lstStyle/>
          <a:p>
            <a:pPr algn="ctr"/>
            <a:r>
              <a:rPr lang="en-US" dirty="0"/>
              <a:t>REF </a:t>
            </a:r>
            <a:r>
              <a:rPr lang="en-US" sz="2000" dirty="0"/>
              <a:t>Translation</a:t>
            </a:r>
          </a:p>
        </p:txBody>
      </p:sp>
    </p:spTree>
    <p:extLst>
      <p:ext uri="{BB962C8B-B14F-4D97-AF65-F5344CB8AC3E}">
        <p14:creationId xmlns:p14="http://schemas.microsoft.com/office/powerpoint/2010/main" val="1102922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4175</TotalTime>
  <Words>1627</Words>
  <Application>Microsoft Macintosh PowerPoint</Application>
  <PresentationFormat>Widescreen</PresentationFormat>
  <Paragraphs>261</Paragraphs>
  <Slides>27</Slides>
  <Notes>27</Notes>
  <HiddenSlides>0</HiddenSlides>
  <MMClips>0</MMClips>
  <ScaleCrop>false</ScaleCrop>
  <HeadingPairs>
    <vt:vector size="6" baseType="variant">
      <vt:variant>
        <vt:lpstr>Fonts Used</vt:lpstr>
      </vt:variant>
      <vt:variant>
        <vt:i4>4</vt:i4>
      </vt:variant>
      <vt:variant>
        <vt:lpstr>Theme</vt:lpstr>
      </vt:variant>
      <vt:variant>
        <vt:i4>12</vt:i4>
      </vt:variant>
      <vt:variant>
        <vt:lpstr>Slide Titles</vt:lpstr>
      </vt:variant>
      <vt:variant>
        <vt:i4>27</vt:i4>
      </vt:variant>
    </vt:vector>
  </HeadingPairs>
  <TitlesOfParts>
    <vt:vector size="43" baseType="lpstr">
      <vt:lpstr>.AppleSystemUIFont</vt:lpstr>
      <vt:lpstr>Arial</vt:lpstr>
      <vt:lpstr>Calibri</vt:lpstr>
      <vt:lpstr>Wingdings</vt:lpstr>
      <vt:lpstr>Office Theme</vt:lpstr>
      <vt:lpstr>1_Office Theme</vt:lpstr>
      <vt:lpstr>2_Office Theme</vt:lpstr>
      <vt:lpstr>3_Office Theme</vt:lpstr>
      <vt:lpstr>4_Office Theme</vt:lpstr>
      <vt:lpstr>5_Office Theme</vt:lpstr>
      <vt:lpstr>6_Office Theme</vt:lpstr>
      <vt:lpstr>7_Office Theme</vt:lpstr>
      <vt:lpstr>8_Office Theme</vt:lpstr>
      <vt:lpstr>9_Office Theme</vt:lpstr>
      <vt:lpstr>11_Office Theme</vt:lpstr>
      <vt:lpstr>14_Office Theme</vt:lpstr>
      <vt:lpstr>Quality Control on Crowd-sourcing Image Annotation using Direct Assessment   </vt:lpstr>
      <vt:lpstr>PowerPoint Presentation</vt:lpstr>
      <vt:lpstr>           Image Annotation Techniques </vt:lpstr>
      <vt:lpstr>Popular Dataset and their Annotation Techniques </vt:lpstr>
      <vt:lpstr>Metrics for Automatic Evaluation of Machine Translation</vt:lpstr>
      <vt:lpstr>Dataset</vt:lpstr>
      <vt:lpstr>Direct Assessment (DA)</vt:lpstr>
      <vt:lpstr>Direct Assessment</vt:lpstr>
      <vt:lpstr>Direct Assessment</vt:lpstr>
      <vt:lpstr>Direct Assessment</vt:lpstr>
      <vt:lpstr>Direct Assessment</vt:lpstr>
      <vt:lpstr>Direct Assessment</vt:lpstr>
      <vt:lpstr>Direct Assessment for Crowd-sourcing Image Annotation</vt:lpstr>
      <vt:lpstr>Direct Assessment for Crowd-sourcing Image Captions</vt:lpstr>
      <vt:lpstr>Direct Assessment for Crowd-sourcing Image Captions</vt:lpstr>
      <vt:lpstr>Assumptions </vt:lpstr>
      <vt:lpstr>Experiment- Stage 1</vt:lpstr>
      <vt:lpstr>Stage 1 – Result and Analysis</vt:lpstr>
      <vt:lpstr>Stage 1 – Result and Analysis</vt:lpstr>
      <vt:lpstr>Stage 1 – Result and Analysis</vt:lpstr>
      <vt:lpstr>Stage 1 – Result and Analysis</vt:lpstr>
      <vt:lpstr>Experiment – Stage 2 </vt:lpstr>
      <vt:lpstr>Experiment – Stage 2 </vt:lpstr>
      <vt:lpstr>Stage 2 – Result and Analysis  </vt:lpstr>
      <vt:lpstr>Stage 2 – Result and Analysis  </vt:lpstr>
      <vt:lpstr>Conclusion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Control on Crowd-sourcing Image Annotation using Direct Assessment   </dc:title>
  <dc:creator>Navaneethan Rajasekaran</dc:creator>
  <cp:lastModifiedBy>Navaneethan Rajasekaran</cp:lastModifiedBy>
  <cp:revision>35</cp:revision>
  <dcterms:created xsi:type="dcterms:W3CDTF">2019-08-26T13:20:32Z</dcterms:created>
  <dcterms:modified xsi:type="dcterms:W3CDTF">2019-08-29T11:58:19Z</dcterms:modified>
</cp:coreProperties>
</file>